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1216" r:id="rId3"/>
    <p:sldId id="1217" r:id="rId4"/>
    <p:sldId id="1249" r:id="rId5"/>
    <p:sldId id="1223" r:id="rId6"/>
    <p:sldId id="1235" r:id="rId7"/>
    <p:sldId id="1260" r:id="rId8"/>
    <p:sldId id="1237" r:id="rId9"/>
    <p:sldId id="1238" r:id="rId10"/>
    <p:sldId id="1241" r:id="rId11"/>
    <p:sldId id="1239" r:id="rId12"/>
    <p:sldId id="1240" r:id="rId13"/>
    <p:sldId id="1242" r:id="rId14"/>
    <p:sldId id="1251" r:id="rId15"/>
    <p:sldId id="1222" r:id="rId16"/>
    <p:sldId id="1227" r:id="rId17"/>
    <p:sldId id="1252" r:id="rId18"/>
    <p:sldId id="1253" r:id="rId19"/>
    <p:sldId id="1254" r:id="rId20"/>
    <p:sldId id="1255" r:id="rId21"/>
    <p:sldId id="1228" r:id="rId22"/>
    <p:sldId id="1224" r:id="rId23"/>
    <p:sldId id="1229" r:id="rId24"/>
    <p:sldId id="1230" r:id="rId25"/>
    <p:sldId id="1231" r:id="rId26"/>
    <p:sldId id="1232" r:id="rId27"/>
    <p:sldId id="1233" r:id="rId28"/>
    <p:sldId id="1225" r:id="rId29"/>
    <p:sldId id="1257" r:id="rId30"/>
    <p:sldId id="1258" r:id="rId31"/>
    <p:sldId id="1243" r:id="rId32"/>
    <p:sldId id="1244" r:id="rId33"/>
    <p:sldId id="1246" r:id="rId34"/>
    <p:sldId id="1245" r:id="rId35"/>
    <p:sldId id="1226" r:id="rId36"/>
    <p:sldId id="1256" r:id="rId37"/>
    <p:sldId id="125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5"/>
  </p:normalViewPr>
  <p:slideViewPr>
    <p:cSldViewPr snapToGrid="0" snapToObjects="1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3398;&#20064;\&#21338;&#22763;\&#22823;&#25968;&#25454;&#25552;&#21319;&#39033;&#30446;\&#22823;&#25968;&#25454;&#20998;&#26512;A\&#26399;&#26411;&#25253;&#21578;\&#35789;&#39057;_&#30011;&#2227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3398;&#20064;\&#21338;&#22763;\&#22823;&#25968;&#25454;&#25552;&#21319;&#39033;&#30446;\&#22823;&#25968;&#25454;&#20998;&#26512;A\&#26399;&#26411;&#25253;&#21578;\&#35789;&#39057;_&#30011;&#2227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THU-courses\2019&#26149;\&#22823;&#25968;&#25454;&#20998;&#26512;(A)\&#22235;&#31867;&#25351;&#26631;.xl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THU-courses\2019&#26149;\&#22823;&#25968;&#25454;&#20998;&#26512;(A)\&#22235;&#31867;&#25351;&#26631;.xls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THU-courses\2019&#26149;\&#22823;&#25968;&#25454;&#20998;&#26512;(A)\&#22235;&#31867;&#25351;&#26631;.xls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THU-courses\2019&#26149;\&#22823;&#25968;&#25454;&#20998;&#26512;(A)\&#22235;&#31867;&#25351;&#26631;.xls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“高层动态”（全部）</a:t>
            </a:r>
            <a:r>
              <a:rPr lang="zh-CN"/>
              <a:t>词频 </a:t>
            </a:r>
            <a:r>
              <a:rPr lang="en-US"/>
              <a:t>Top10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高层动态!$A$1:$A$10</c:f>
              <c:strCache>
                <c:ptCount val="10"/>
                <c:pt idx="0">
                  <c:v>发展</c:v>
                </c:pt>
                <c:pt idx="1">
                  <c:v>合作</c:v>
                </c:pt>
                <c:pt idx="2">
                  <c:v>中国</c:v>
                </c:pt>
                <c:pt idx="3">
                  <c:v>经济</c:v>
                </c:pt>
                <c:pt idx="4">
                  <c:v>习近平</c:v>
                </c:pt>
                <c:pt idx="5">
                  <c:v>国家</c:v>
                </c:pt>
                <c:pt idx="6">
                  <c:v>一带一路</c:v>
                </c:pt>
                <c:pt idx="7">
                  <c:v>建设</c:v>
                </c:pt>
                <c:pt idx="8">
                  <c:v>共同</c:v>
                </c:pt>
                <c:pt idx="9">
                  <c:v>推动</c:v>
                </c:pt>
              </c:strCache>
            </c:strRef>
          </c:cat>
          <c:val>
            <c:numRef>
              <c:f>高层动态!$B$1:$B$10</c:f>
              <c:numCache>
                <c:formatCode>General</c:formatCode>
                <c:ptCount val="10"/>
                <c:pt idx="0">
                  <c:v>9662</c:v>
                </c:pt>
                <c:pt idx="1">
                  <c:v>9304</c:v>
                </c:pt>
                <c:pt idx="2">
                  <c:v>8233</c:v>
                </c:pt>
                <c:pt idx="3">
                  <c:v>3836</c:v>
                </c:pt>
                <c:pt idx="4">
                  <c:v>3787</c:v>
                </c:pt>
                <c:pt idx="5">
                  <c:v>3677</c:v>
                </c:pt>
                <c:pt idx="6">
                  <c:v>3236</c:v>
                </c:pt>
                <c:pt idx="7">
                  <c:v>3078</c:v>
                </c:pt>
                <c:pt idx="8">
                  <c:v>2864</c:v>
                </c:pt>
                <c:pt idx="9">
                  <c:v>2809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F8-4CD0-B5A4-64B94BBB7AD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275717551"/>
        <c:axId val="1198220639"/>
        <c:axId val="0"/>
      </c:bar3DChart>
      <c:catAx>
        <c:axId val="12757175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400"/>
                  <a:t>词条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8220639"/>
        <c:crosses val="autoZero"/>
        <c:auto val="1"/>
        <c:lblAlgn val="ctr"/>
        <c:lblOffset val="100"/>
        <c:noMultiLvlLbl val="0"/>
      </c:catAx>
      <c:valAx>
        <c:axId val="1198220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400"/>
                  <a:t>出现次数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5717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“海外新闻”</a:t>
            </a:r>
            <a:r>
              <a:rPr lang="zh-CN"/>
              <a:t>词频 </a:t>
            </a:r>
            <a:r>
              <a:rPr lang="en-US"/>
              <a:t>Top10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海外新闻!$A$1:$A$10</c:f>
              <c:strCache>
                <c:ptCount val="10"/>
                <c:pt idx="0">
                  <c:v>中国</c:v>
                </c:pt>
                <c:pt idx="1">
                  <c:v>合作</c:v>
                </c:pt>
                <c:pt idx="2">
                  <c:v>一带一路</c:v>
                </c:pt>
                <c:pt idx="3">
                  <c:v>发展</c:v>
                </c:pt>
                <c:pt idx="4">
                  <c:v>项目</c:v>
                </c:pt>
                <c:pt idx="5">
                  <c:v>经济</c:v>
                </c:pt>
                <c:pt idx="6">
                  <c:v>建设</c:v>
                </c:pt>
                <c:pt idx="7">
                  <c:v>国家</c:v>
                </c:pt>
                <c:pt idx="8">
                  <c:v>投资</c:v>
                </c:pt>
                <c:pt idx="9">
                  <c:v>企业</c:v>
                </c:pt>
              </c:strCache>
            </c:strRef>
          </c:cat>
          <c:val>
            <c:numRef>
              <c:f>海外新闻!$B$1:$B$10</c:f>
              <c:numCache>
                <c:formatCode>General</c:formatCode>
                <c:ptCount val="10"/>
                <c:pt idx="0">
                  <c:v>19712</c:v>
                </c:pt>
                <c:pt idx="1">
                  <c:v>7975</c:v>
                </c:pt>
                <c:pt idx="2">
                  <c:v>7051</c:v>
                </c:pt>
                <c:pt idx="3">
                  <c:v>6941</c:v>
                </c:pt>
                <c:pt idx="4">
                  <c:v>6271</c:v>
                </c:pt>
                <c:pt idx="5">
                  <c:v>5308</c:v>
                </c:pt>
                <c:pt idx="6">
                  <c:v>4869</c:v>
                </c:pt>
                <c:pt idx="7">
                  <c:v>4394</c:v>
                </c:pt>
                <c:pt idx="8">
                  <c:v>3837</c:v>
                </c:pt>
                <c:pt idx="9">
                  <c:v>3747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F-4CEF-9601-6B8DEF9540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275717551"/>
        <c:axId val="1198220639"/>
        <c:axId val="0"/>
      </c:bar3DChart>
      <c:catAx>
        <c:axId val="127571755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400"/>
                  <a:t>词条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98220639"/>
        <c:crosses val="autoZero"/>
        <c:auto val="1"/>
        <c:lblAlgn val="ctr"/>
        <c:lblOffset val="100"/>
        <c:noMultiLvlLbl val="0"/>
      </c:catAx>
      <c:valAx>
        <c:axId val="11982206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sz="1400"/>
                  <a:t>出现次数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5717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人类发展指数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合计!$F$1</c:f>
              <c:strCache>
                <c:ptCount val="1"/>
                <c:pt idx="0">
                  <c:v>七国平均人类发展指数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合计!$F$2:$F$29</c:f>
              <c:numCache>
                <c:formatCode>General</c:formatCode>
                <c:ptCount val="28"/>
                <c:pt idx="0">
                  <c:v>0.59840000000000004</c:v>
                </c:pt>
                <c:pt idx="1">
                  <c:v>0.5988</c:v>
                </c:pt>
                <c:pt idx="2">
                  <c:v>0.57874999999999999</c:v>
                </c:pt>
                <c:pt idx="3">
                  <c:v>0.59919999999999995</c:v>
                </c:pt>
                <c:pt idx="4">
                  <c:v>0.5988</c:v>
                </c:pt>
                <c:pt idx="5">
                  <c:v>0.60057142857142853</c:v>
                </c:pt>
                <c:pt idx="6">
                  <c:v>0.60599999999999998</c:v>
                </c:pt>
                <c:pt idx="7">
                  <c:v>0.61299999999999988</c:v>
                </c:pt>
                <c:pt idx="8">
                  <c:v>0.61871428571428577</c:v>
                </c:pt>
                <c:pt idx="9">
                  <c:v>0.62600000000000011</c:v>
                </c:pt>
                <c:pt idx="10">
                  <c:v>0.63628571428571423</c:v>
                </c:pt>
                <c:pt idx="11">
                  <c:v>0.64471428571428568</c:v>
                </c:pt>
                <c:pt idx="12">
                  <c:v>0.65400000000000003</c:v>
                </c:pt>
                <c:pt idx="13">
                  <c:v>0.66428571428571437</c:v>
                </c:pt>
                <c:pt idx="14">
                  <c:v>0.67242857142857149</c:v>
                </c:pt>
                <c:pt idx="15">
                  <c:v>0.67900000000000005</c:v>
                </c:pt>
                <c:pt idx="16">
                  <c:v>0.68899999999999995</c:v>
                </c:pt>
                <c:pt idx="17">
                  <c:v>0.69785714285714284</c:v>
                </c:pt>
                <c:pt idx="18">
                  <c:v>0.70514285714285718</c:v>
                </c:pt>
                <c:pt idx="19">
                  <c:v>0.70814285714285707</c:v>
                </c:pt>
                <c:pt idx="20">
                  <c:v>0.71771428571428586</c:v>
                </c:pt>
                <c:pt idx="21">
                  <c:v>0.72728571428571431</c:v>
                </c:pt>
                <c:pt idx="22">
                  <c:v>0.73428571428571421</c:v>
                </c:pt>
                <c:pt idx="23">
                  <c:v>0.74028571428571432</c:v>
                </c:pt>
                <c:pt idx="24">
                  <c:v>0.74557142857142844</c:v>
                </c:pt>
                <c:pt idx="25">
                  <c:v>0.74928571428571433</c:v>
                </c:pt>
                <c:pt idx="26">
                  <c:v>0.75142857142857145</c:v>
                </c:pt>
                <c:pt idx="27">
                  <c:v>0.754857142857143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65-A144-BCC6-1C160C5E32F9}"/>
            </c:ext>
          </c:extLst>
        </c:ser>
        <c:ser>
          <c:idx val="1"/>
          <c:order val="1"/>
          <c:tx>
            <c:strRef>
              <c:f>合计!$G$1</c:f>
              <c:strCache>
                <c:ptCount val="1"/>
                <c:pt idx="0">
                  <c:v>中国人类发展指数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合计!$G$2:$G$29</c:f>
              <c:numCache>
                <c:formatCode>General</c:formatCode>
                <c:ptCount val="28"/>
                <c:pt idx="0">
                  <c:v>0.502</c:v>
                </c:pt>
                <c:pt idx="1">
                  <c:v>0.51</c:v>
                </c:pt>
                <c:pt idx="2">
                  <c:v>0.52100000000000002</c:v>
                </c:pt>
                <c:pt idx="3">
                  <c:v>0.53100000000000003</c:v>
                </c:pt>
                <c:pt idx="4">
                  <c:v>0.54</c:v>
                </c:pt>
                <c:pt idx="5">
                  <c:v>0.55000000000000004</c:v>
                </c:pt>
                <c:pt idx="6">
                  <c:v>0.55900000000000005</c:v>
                </c:pt>
                <c:pt idx="7">
                  <c:v>0.56799999999999995</c:v>
                </c:pt>
                <c:pt idx="8">
                  <c:v>0.57599999999999996</c:v>
                </c:pt>
                <c:pt idx="9">
                  <c:v>0.58399999999999996</c:v>
                </c:pt>
                <c:pt idx="10">
                  <c:v>0.59399999999999997</c:v>
                </c:pt>
                <c:pt idx="11">
                  <c:v>0.60199999999999998</c:v>
                </c:pt>
                <c:pt idx="12">
                  <c:v>0.61099999999999999</c:v>
                </c:pt>
                <c:pt idx="13">
                  <c:v>0.623</c:v>
                </c:pt>
                <c:pt idx="14">
                  <c:v>0.63500000000000001</c:v>
                </c:pt>
                <c:pt idx="15">
                  <c:v>0.64700000000000002</c:v>
                </c:pt>
                <c:pt idx="16">
                  <c:v>0.66100000000000003</c:v>
                </c:pt>
                <c:pt idx="17">
                  <c:v>0.67500000000000004</c:v>
                </c:pt>
                <c:pt idx="18">
                  <c:v>0.68500000000000005</c:v>
                </c:pt>
                <c:pt idx="19">
                  <c:v>0.69399999999999995</c:v>
                </c:pt>
                <c:pt idx="20">
                  <c:v>0.70599999999999996</c:v>
                </c:pt>
                <c:pt idx="21">
                  <c:v>0.71399999999999997</c:v>
                </c:pt>
                <c:pt idx="22">
                  <c:v>0.72199999999999998</c:v>
                </c:pt>
                <c:pt idx="23">
                  <c:v>0.72899999999999998</c:v>
                </c:pt>
                <c:pt idx="24">
                  <c:v>0.73799999999999999</c:v>
                </c:pt>
                <c:pt idx="25">
                  <c:v>0.74299999999999999</c:v>
                </c:pt>
                <c:pt idx="26">
                  <c:v>0.748</c:v>
                </c:pt>
                <c:pt idx="27">
                  <c:v>0.752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65-A144-BCC6-1C160C5E32F9}"/>
            </c:ext>
          </c:extLst>
        </c:ser>
        <c:ser>
          <c:idx val="2"/>
          <c:order val="2"/>
          <c:tx>
            <c:strRef>
              <c:f>合计!$H$1</c:f>
              <c:strCache>
                <c:ptCount val="1"/>
                <c:pt idx="0">
                  <c:v>世界平均人类发展指数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合计!$H$2:$H$29</c:f>
              <c:numCache>
                <c:formatCode>General</c:formatCode>
                <c:ptCount val="28"/>
                <c:pt idx="0">
                  <c:v>0.59688028169014107</c:v>
                </c:pt>
                <c:pt idx="1">
                  <c:v>0.59893706293706306</c:v>
                </c:pt>
                <c:pt idx="2">
                  <c:v>0.60165000000000024</c:v>
                </c:pt>
                <c:pt idx="3">
                  <c:v>0.60522377622377599</c:v>
                </c:pt>
                <c:pt idx="4">
                  <c:v>0.60948251748251747</c:v>
                </c:pt>
                <c:pt idx="5">
                  <c:v>0.61262585034013606</c:v>
                </c:pt>
                <c:pt idx="6">
                  <c:v>0.61811564625850335</c:v>
                </c:pt>
                <c:pt idx="7">
                  <c:v>0.62331972789115675</c:v>
                </c:pt>
                <c:pt idx="8">
                  <c:v>0.62872789115646277</c:v>
                </c:pt>
                <c:pt idx="9">
                  <c:v>0.62879999999999991</c:v>
                </c:pt>
                <c:pt idx="10">
                  <c:v>0.63008720930232542</c:v>
                </c:pt>
                <c:pt idx="11">
                  <c:v>0.63571511627906985</c:v>
                </c:pt>
                <c:pt idx="12">
                  <c:v>0.6396551724137931</c:v>
                </c:pt>
                <c:pt idx="13">
                  <c:v>0.64478409090909061</c:v>
                </c:pt>
                <c:pt idx="14">
                  <c:v>0.65051955307262566</c:v>
                </c:pt>
                <c:pt idx="15">
                  <c:v>0.65427956989247305</c:v>
                </c:pt>
                <c:pt idx="16">
                  <c:v>0.66113440860215023</c:v>
                </c:pt>
                <c:pt idx="17">
                  <c:v>0.66821505376344081</c:v>
                </c:pt>
                <c:pt idx="18">
                  <c:v>0.67392473118279572</c:v>
                </c:pt>
                <c:pt idx="19">
                  <c:v>0.67765591397849478</c:v>
                </c:pt>
                <c:pt idx="20">
                  <c:v>0.68151595744680871</c:v>
                </c:pt>
                <c:pt idx="21">
                  <c:v>0.68668617021276634</c:v>
                </c:pt>
                <c:pt idx="22">
                  <c:v>0.69180851063829785</c:v>
                </c:pt>
                <c:pt idx="23">
                  <c:v>0.6962606382978721</c:v>
                </c:pt>
                <c:pt idx="24">
                  <c:v>0.70039361702127645</c:v>
                </c:pt>
                <c:pt idx="25">
                  <c:v>0.7041436170212767</c:v>
                </c:pt>
                <c:pt idx="26">
                  <c:v>0.70691489361702142</c:v>
                </c:pt>
                <c:pt idx="27">
                  <c:v>0.70931746031746046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65-A144-BCC6-1C160C5E3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5666415"/>
        <c:axId val="1685668095"/>
      </c:lineChart>
      <c:catAx>
        <c:axId val="168566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5668095"/>
        <c:crosses val="autoZero"/>
        <c:auto val="1"/>
        <c:lblAlgn val="ctr"/>
        <c:lblOffset val="100"/>
        <c:noMultiLvlLbl val="0"/>
      </c:catAx>
      <c:valAx>
        <c:axId val="1685668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5666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教育指数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合计!$B$1</c:f>
              <c:strCache>
                <c:ptCount val="1"/>
                <c:pt idx="0">
                  <c:v>七国平均教育指数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合计!$B$2:$B$29</c:f>
              <c:numCache>
                <c:formatCode>General</c:formatCode>
                <c:ptCount val="28"/>
                <c:pt idx="0">
                  <c:v>0.50860000000000005</c:v>
                </c:pt>
                <c:pt idx="1">
                  <c:v>0.51340000000000008</c:v>
                </c:pt>
                <c:pt idx="2">
                  <c:v>0.51819999999999999</c:v>
                </c:pt>
                <c:pt idx="3">
                  <c:v>0.51959999999999995</c:v>
                </c:pt>
                <c:pt idx="4">
                  <c:v>0.52539999999999998</c:v>
                </c:pt>
                <c:pt idx="5">
                  <c:v>0.52071428571428569</c:v>
                </c:pt>
                <c:pt idx="6">
                  <c:v>0.53057142857142858</c:v>
                </c:pt>
                <c:pt idx="7">
                  <c:v>0.53900000000000003</c:v>
                </c:pt>
                <c:pt idx="8">
                  <c:v>0.54885714285714282</c:v>
                </c:pt>
                <c:pt idx="9">
                  <c:v>0.55885714285714283</c:v>
                </c:pt>
                <c:pt idx="10">
                  <c:v>0.57214285714285729</c:v>
                </c:pt>
                <c:pt idx="11">
                  <c:v>0.5852857142857143</c:v>
                </c:pt>
                <c:pt idx="12">
                  <c:v>0.59742857142857153</c:v>
                </c:pt>
                <c:pt idx="13">
                  <c:v>0.60914285714285721</c:v>
                </c:pt>
                <c:pt idx="14">
                  <c:v>0.61599999999999999</c:v>
                </c:pt>
                <c:pt idx="15">
                  <c:v>0.62257142857142866</c:v>
                </c:pt>
                <c:pt idx="16">
                  <c:v>0.63214285714285712</c:v>
                </c:pt>
                <c:pt idx="17">
                  <c:v>0.64085714285714279</c:v>
                </c:pt>
                <c:pt idx="18">
                  <c:v>0.65014285714285702</c:v>
                </c:pt>
                <c:pt idx="19">
                  <c:v>0.65599999999999992</c:v>
                </c:pt>
                <c:pt idx="20">
                  <c:v>0.66757142857142859</c:v>
                </c:pt>
                <c:pt idx="21">
                  <c:v>0.68042857142857149</c:v>
                </c:pt>
                <c:pt idx="22">
                  <c:v>0.6885714285714285</c:v>
                </c:pt>
                <c:pt idx="23">
                  <c:v>0.69557142857142851</c:v>
                </c:pt>
                <c:pt idx="24">
                  <c:v>0.7014285714285714</c:v>
                </c:pt>
                <c:pt idx="25">
                  <c:v>0.70628571428571429</c:v>
                </c:pt>
                <c:pt idx="26">
                  <c:v>0.70857142857142852</c:v>
                </c:pt>
                <c:pt idx="27">
                  <c:v>0.70985714285714274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FD-A245-BBE7-B4C55453E86E}"/>
            </c:ext>
          </c:extLst>
        </c:ser>
        <c:ser>
          <c:idx val="1"/>
          <c:order val="1"/>
          <c:tx>
            <c:strRef>
              <c:f>合计!$C$1</c:f>
              <c:strCache>
                <c:ptCount val="1"/>
                <c:pt idx="0">
                  <c:v>中国教育指数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合计!$C$2:$C$29</c:f>
              <c:numCache>
                <c:formatCode>General</c:formatCode>
                <c:ptCount val="28"/>
                <c:pt idx="0">
                  <c:v>0.40500000000000003</c:v>
                </c:pt>
                <c:pt idx="1">
                  <c:v>0.41099999999999998</c:v>
                </c:pt>
                <c:pt idx="2">
                  <c:v>0.42</c:v>
                </c:pt>
                <c:pt idx="3">
                  <c:v>0.42699999999999999</c:v>
                </c:pt>
                <c:pt idx="4">
                  <c:v>0.432</c:v>
                </c:pt>
                <c:pt idx="5">
                  <c:v>0.442</c:v>
                </c:pt>
                <c:pt idx="6">
                  <c:v>0.45</c:v>
                </c:pt>
                <c:pt idx="7">
                  <c:v>0.45600000000000002</c:v>
                </c:pt>
                <c:pt idx="8">
                  <c:v>0.46500000000000002</c:v>
                </c:pt>
                <c:pt idx="9">
                  <c:v>0.47299999999999998</c:v>
                </c:pt>
                <c:pt idx="10">
                  <c:v>0.48099999999999998</c:v>
                </c:pt>
                <c:pt idx="11">
                  <c:v>0.48699999999999999</c:v>
                </c:pt>
                <c:pt idx="12">
                  <c:v>0.496</c:v>
                </c:pt>
                <c:pt idx="13">
                  <c:v>0.50800000000000001</c:v>
                </c:pt>
                <c:pt idx="14">
                  <c:v>0.52200000000000002</c:v>
                </c:pt>
                <c:pt idx="15">
                  <c:v>0.53500000000000003</c:v>
                </c:pt>
                <c:pt idx="16">
                  <c:v>0.55100000000000005</c:v>
                </c:pt>
                <c:pt idx="17">
                  <c:v>0.56499999999999995</c:v>
                </c:pt>
                <c:pt idx="18">
                  <c:v>0.57699999999999996</c:v>
                </c:pt>
                <c:pt idx="19">
                  <c:v>0.58599999999999997</c:v>
                </c:pt>
                <c:pt idx="20">
                  <c:v>0.60199999999999998</c:v>
                </c:pt>
                <c:pt idx="21">
                  <c:v>0.61</c:v>
                </c:pt>
                <c:pt idx="22">
                  <c:v>0.61699999999999999</c:v>
                </c:pt>
                <c:pt idx="23">
                  <c:v>0.627</c:v>
                </c:pt>
                <c:pt idx="24">
                  <c:v>0.63700000000000001</c:v>
                </c:pt>
                <c:pt idx="25">
                  <c:v>0.64100000000000001</c:v>
                </c:pt>
                <c:pt idx="26">
                  <c:v>0.64400000000000002</c:v>
                </c:pt>
                <c:pt idx="27">
                  <c:v>0.64400000000000002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FD-A245-BBE7-B4C55453E86E}"/>
            </c:ext>
          </c:extLst>
        </c:ser>
        <c:ser>
          <c:idx val="2"/>
          <c:order val="2"/>
          <c:tx>
            <c:strRef>
              <c:f>合计!$D$1</c:f>
              <c:strCache>
                <c:ptCount val="1"/>
                <c:pt idx="0">
                  <c:v>世界平均教育指数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合计!$D$2:$D$29</c:f>
              <c:numCache>
                <c:formatCode>General</c:formatCode>
                <c:ptCount val="28"/>
                <c:pt idx="0">
                  <c:v>0.48011805555555537</c:v>
                </c:pt>
                <c:pt idx="1">
                  <c:v>0.4867847222222223</c:v>
                </c:pt>
                <c:pt idx="2">
                  <c:v>0.49285416666666637</c:v>
                </c:pt>
                <c:pt idx="3">
                  <c:v>0.50087500000000018</c:v>
                </c:pt>
                <c:pt idx="4">
                  <c:v>0.50947222222222222</c:v>
                </c:pt>
                <c:pt idx="5">
                  <c:v>0.51601351351351332</c:v>
                </c:pt>
                <c:pt idx="6">
                  <c:v>0.5242500000000001</c:v>
                </c:pt>
                <c:pt idx="7">
                  <c:v>0.53172297297297266</c:v>
                </c:pt>
                <c:pt idx="8">
                  <c:v>0.54100675675675636</c:v>
                </c:pt>
                <c:pt idx="9">
                  <c:v>0.54512582781456953</c:v>
                </c:pt>
                <c:pt idx="10">
                  <c:v>0.54646820809248542</c:v>
                </c:pt>
                <c:pt idx="11">
                  <c:v>0.55507514450867013</c:v>
                </c:pt>
                <c:pt idx="12">
                  <c:v>0.56374137931034485</c:v>
                </c:pt>
                <c:pt idx="13">
                  <c:v>0.57204545454545486</c:v>
                </c:pt>
                <c:pt idx="14">
                  <c:v>0.57906145251396668</c:v>
                </c:pt>
                <c:pt idx="15">
                  <c:v>0.58266666666666678</c:v>
                </c:pt>
                <c:pt idx="16">
                  <c:v>0.5903225806451613</c:v>
                </c:pt>
                <c:pt idx="17">
                  <c:v>0.59771505376344081</c:v>
                </c:pt>
                <c:pt idx="18">
                  <c:v>0.60571505376344148</c:v>
                </c:pt>
                <c:pt idx="19">
                  <c:v>0.6123333333333334</c:v>
                </c:pt>
                <c:pt idx="20">
                  <c:v>0.61735638297872353</c:v>
                </c:pt>
                <c:pt idx="21">
                  <c:v>0.6241914893617021</c:v>
                </c:pt>
                <c:pt idx="22">
                  <c:v>0.63079255319148964</c:v>
                </c:pt>
                <c:pt idx="23">
                  <c:v>0.6367978723404254</c:v>
                </c:pt>
                <c:pt idx="24">
                  <c:v>0.64173404255319089</c:v>
                </c:pt>
                <c:pt idx="25">
                  <c:v>0.64589361702127701</c:v>
                </c:pt>
                <c:pt idx="26">
                  <c:v>0.64955319148936219</c:v>
                </c:pt>
                <c:pt idx="27">
                  <c:v>0.65146560846560853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BFD-A245-BBE7-B4C55453E8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5666415"/>
        <c:axId val="1685668095"/>
      </c:lineChart>
      <c:catAx>
        <c:axId val="168566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5668095"/>
        <c:crosses val="autoZero"/>
        <c:auto val="1"/>
        <c:lblAlgn val="ctr"/>
        <c:lblOffset val="100"/>
        <c:noMultiLvlLbl val="0"/>
      </c:catAx>
      <c:valAx>
        <c:axId val="1685668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5666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收入指数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合计!$J$1</c:f>
              <c:strCache>
                <c:ptCount val="1"/>
                <c:pt idx="0">
                  <c:v>七国平均收入指数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合计!$J$2:$J$29</c:f>
              <c:numCache>
                <c:formatCode>General</c:formatCode>
                <c:ptCount val="28"/>
                <c:pt idx="0">
                  <c:v>0.63</c:v>
                </c:pt>
                <c:pt idx="1">
                  <c:v>0.62814285714285722</c:v>
                </c:pt>
                <c:pt idx="2">
                  <c:v>0.6086666666666668</c:v>
                </c:pt>
                <c:pt idx="3">
                  <c:v>0.62214285714285711</c:v>
                </c:pt>
                <c:pt idx="4">
                  <c:v>0.6142857142857141</c:v>
                </c:pt>
                <c:pt idx="5">
                  <c:v>0.61399999999999999</c:v>
                </c:pt>
                <c:pt idx="6">
                  <c:v>0.61857142857142855</c:v>
                </c:pt>
                <c:pt idx="7">
                  <c:v>0.62642857142857145</c:v>
                </c:pt>
                <c:pt idx="8">
                  <c:v>0.62842857142857156</c:v>
                </c:pt>
                <c:pt idx="9">
                  <c:v>0.63371428571428579</c:v>
                </c:pt>
                <c:pt idx="10">
                  <c:v>0.64328571428571435</c:v>
                </c:pt>
                <c:pt idx="11">
                  <c:v>0.64628571428571424</c:v>
                </c:pt>
                <c:pt idx="12">
                  <c:v>0.65471428571428569</c:v>
                </c:pt>
                <c:pt idx="13">
                  <c:v>0.66485714285714281</c:v>
                </c:pt>
                <c:pt idx="14">
                  <c:v>0.67585714285714282</c:v>
                </c:pt>
                <c:pt idx="15">
                  <c:v>0.6824285714285715</c:v>
                </c:pt>
                <c:pt idx="16">
                  <c:v>0.69585714285714284</c:v>
                </c:pt>
                <c:pt idx="17">
                  <c:v>0.70585714285714285</c:v>
                </c:pt>
                <c:pt idx="18">
                  <c:v>0.71142857142857152</c:v>
                </c:pt>
                <c:pt idx="19">
                  <c:v>0.70757142857142863</c:v>
                </c:pt>
                <c:pt idx="20">
                  <c:v>0.71557142857142864</c:v>
                </c:pt>
                <c:pt idx="21">
                  <c:v>0.72342857142857142</c:v>
                </c:pt>
                <c:pt idx="22">
                  <c:v>0.7291428571428572</c:v>
                </c:pt>
                <c:pt idx="23">
                  <c:v>0.73499999999999999</c:v>
                </c:pt>
                <c:pt idx="24">
                  <c:v>0.73971428571428566</c:v>
                </c:pt>
                <c:pt idx="25">
                  <c:v>0.74171428571428577</c:v>
                </c:pt>
                <c:pt idx="26">
                  <c:v>0.74299999999999999</c:v>
                </c:pt>
                <c:pt idx="27">
                  <c:v>0.74857142857142855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96A-D945-A0AF-E2017AFDA115}"/>
            </c:ext>
          </c:extLst>
        </c:ser>
        <c:ser>
          <c:idx val="1"/>
          <c:order val="1"/>
          <c:tx>
            <c:strRef>
              <c:f>合计!$K$1</c:f>
              <c:strCache>
                <c:ptCount val="1"/>
                <c:pt idx="0">
                  <c:v>中国收入指数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合计!$K$2:$K$29</c:f>
              <c:numCache>
                <c:formatCode>General</c:formatCode>
                <c:ptCount val="28"/>
                <c:pt idx="0">
                  <c:v>0.41199999999999998</c:v>
                </c:pt>
                <c:pt idx="1">
                  <c:v>0.42299999999999999</c:v>
                </c:pt>
                <c:pt idx="2">
                  <c:v>0.441</c:v>
                </c:pt>
                <c:pt idx="3">
                  <c:v>0.45900000000000002</c:v>
                </c:pt>
                <c:pt idx="4">
                  <c:v>0.47599999999999998</c:v>
                </c:pt>
                <c:pt idx="5">
                  <c:v>0.48799999999999999</c:v>
                </c:pt>
                <c:pt idx="6">
                  <c:v>0.501</c:v>
                </c:pt>
                <c:pt idx="7">
                  <c:v>0.51300000000000001</c:v>
                </c:pt>
                <c:pt idx="8">
                  <c:v>0.52200000000000002</c:v>
                </c:pt>
                <c:pt idx="9">
                  <c:v>0.53300000000000003</c:v>
                </c:pt>
                <c:pt idx="10">
                  <c:v>0.54400000000000004</c:v>
                </c:pt>
                <c:pt idx="11">
                  <c:v>0.55500000000000005</c:v>
                </c:pt>
                <c:pt idx="12">
                  <c:v>0.56699999999999995</c:v>
                </c:pt>
                <c:pt idx="13">
                  <c:v>0.58099999999999996</c:v>
                </c:pt>
                <c:pt idx="14">
                  <c:v>0.59499999999999997</c:v>
                </c:pt>
                <c:pt idx="15">
                  <c:v>0.61</c:v>
                </c:pt>
                <c:pt idx="16">
                  <c:v>0.628</c:v>
                </c:pt>
                <c:pt idx="17">
                  <c:v>0.64800000000000002</c:v>
                </c:pt>
                <c:pt idx="18">
                  <c:v>0.66200000000000003</c:v>
                </c:pt>
                <c:pt idx="19">
                  <c:v>0.67400000000000004</c:v>
                </c:pt>
                <c:pt idx="20">
                  <c:v>0.68799999999999994</c:v>
                </c:pt>
                <c:pt idx="21">
                  <c:v>0.7</c:v>
                </c:pt>
                <c:pt idx="22">
                  <c:v>0.71199999999999997</c:v>
                </c:pt>
                <c:pt idx="23">
                  <c:v>0.72099999999999997</c:v>
                </c:pt>
                <c:pt idx="24">
                  <c:v>0.73299999999999998</c:v>
                </c:pt>
                <c:pt idx="25">
                  <c:v>0.74099999999999999</c:v>
                </c:pt>
                <c:pt idx="26">
                  <c:v>0.75</c:v>
                </c:pt>
                <c:pt idx="27">
                  <c:v>0.76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6A-D945-A0AF-E2017AFDA115}"/>
            </c:ext>
          </c:extLst>
        </c:ser>
        <c:ser>
          <c:idx val="2"/>
          <c:order val="2"/>
          <c:tx>
            <c:strRef>
              <c:f>合计!$L$1</c:f>
              <c:strCache>
                <c:ptCount val="1"/>
                <c:pt idx="0">
                  <c:v>世界平均收入指数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合计!$L$2:$L$29</c:f>
              <c:numCache>
                <c:formatCode>General</c:formatCode>
                <c:ptCount val="28"/>
                <c:pt idx="0">
                  <c:v>0.62662903225806432</c:v>
                </c:pt>
                <c:pt idx="1">
                  <c:v>0.62361170212765948</c:v>
                </c:pt>
                <c:pt idx="2">
                  <c:v>0.62252197802197817</c:v>
                </c:pt>
                <c:pt idx="3">
                  <c:v>0.62120540540540548</c:v>
                </c:pt>
                <c:pt idx="4">
                  <c:v>0.62070430107526897</c:v>
                </c:pt>
                <c:pt idx="5">
                  <c:v>0.62397849462365584</c:v>
                </c:pt>
                <c:pt idx="6">
                  <c:v>0.62874731182795707</c:v>
                </c:pt>
                <c:pt idx="7">
                  <c:v>0.63277005347593562</c:v>
                </c:pt>
                <c:pt idx="8">
                  <c:v>0.63636363636363624</c:v>
                </c:pt>
                <c:pt idx="9">
                  <c:v>0.63780213903743299</c:v>
                </c:pt>
                <c:pt idx="10">
                  <c:v>0.64119148936170212</c:v>
                </c:pt>
                <c:pt idx="11">
                  <c:v>0.64399468085106382</c:v>
                </c:pt>
                <c:pt idx="12">
                  <c:v>0.64555851063829772</c:v>
                </c:pt>
                <c:pt idx="13">
                  <c:v>0.64821276595744703</c:v>
                </c:pt>
                <c:pt idx="14">
                  <c:v>0.6535797872340422</c:v>
                </c:pt>
                <c:pt idx="15">
                  <c:v>0.65898404255319165</c:v>
                </c:pt>
                <c:pt idx="16">
                  <c:v>0.66499999999999992</c:v>
                </c:pt>
                <c:pt idx="17">
                  <c:v>0.67245212765957441</c:v>
                </c:pt>
                <c:pt idx="18">
                  <c:v>0.67464550264550249</c:v>
                </c:pt>
                <c:pt idx="19">
                  <c:v>0.67268783068783089</c:v>
                </c:pt>
                <c:pt idx="20">
                  <c:v>0.67587830687830686</c:v>
                </c:pt>
                <c:pt idx="21">
                  <c:v>0.67840211640211667</c:v>
                </c:pt>
                <c:pt idx="22">
                  <c:v>0.68141269841269814</c:v>
                </c:pt>
                <c:pt idx="23">
                  <c:v>0.68439153439153433</c:v>
                </c:pt>
                <c:pt idx="24">
                  <c:v>0.68750264550264562</c:v>
                </c:pt>
                <c:pt idx="25">
                  <c:v>0.69073544973544965</c:v>
                </c:pt>
                <c:pt idx="26">
                  <c:v>0.69165079365079307</c:v>
                </c:pt>
                <c:pt idx="27">
                  <c:v>0.69376719576719581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6A-D945-A0AF-E2017AFDA1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5666415"/>
        <c:axId val="1685668095"/>
      </c:lineChart>
      <c:catAx>
        <c:axId val="168566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5668095"/>
        <c:crosses val="autoZero"/>
        <c:auto val="1"/>
        <c:lblAlgn val="ctr"/>
        <c:lblOffset val="100"/>
        <c:noMultiLvlLbl val="0"/>
      </c:catAx>
      <c:valAx>
        <c:axId val="1685668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5666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寿命指数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合计!$N$1</c:f>
              <c:strCache>
                <c:ptCount val="1"/>
                <c:pt idx="0">
                  <c:v>七国平均寿命指数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合计!$N$2:$N$29</c:f>
              <c:numCache>
                <c:formatCode>General</c:formatCode>
                <c:ptCount val="28"/>
                <c:pt idx="0">
                  <c:v>0.69071428571428573</c:v>
                </c:pt>
                <c:pt idx="1">
                  <c:v>0.69171428571428561</c:v>
                </c:pt>
                <c:pt idx="2">
                  <c:v>0.69185714285714295</c:v>
                </c:pt>
                <c:pt idx="3">
                  <c:v>0.69185714285714284</c:v>
                </c:pt>
                <c:pt idx="4">
                  <c:v>0.69200000000000006</c:v>
                </c:pt>
                <c:pt idx="5">
                  <c:v>0.69299999999999995</c:v>
                </c:pt>
                <c:pt idx="6">
                  <c:v>0.69500000000000006</c:v>
                </c:pt>
                <c:pt idx="7">
                  <c:v>0.69799999999999984</c:v>
                </c:pt>
                <c:pt idx="8">
                  <c:v>0.7024285714285714</c:v>
                </c:pt>
                <c:pt idx="9">
                  <c:v>0.70799999999999996</c:v>
                </c:pt>
                <c:pt idx="10">
                  <c:v>0.71499999999999997</c:v>
                </c:pt>
                <c:pt idx="11">
                  <c:v>0.72257142857142853</c:v>
                </c:pt>
                <c:pt idx="12">
                  <c:v>0.73057142857142865</c:v>
                </c:pt>
                <c:pt idx="13">
                  <c:v>0.73842857142857155</c:v>
                </c:pt>
                <c:pt idx="14">
                  <c:v>0.74628571428571433</c:v>
                </c:pt>
                <c:pt idx="15">
                  <c:v>0.75371428571428567</c:v>
                </c:pt>
                <c:pt idx="16">
                  <c:v>0.76085714285714279</c:v>
                </c:pt>
                <c:pt idx="17">
                  <c:v>0.7678571428571429</c:v>
                </c:pt>
                <c:pt idx="18">
                  <c:v>0.77457142857142858</c:v>
                </c:pt>
                <c:pt idx="19">
                  <c:v>0.78128571428571425</c:v>
                </c:pt>
                <c:pt idx="20">
                  <c:v>0.78757142857142859</c:v>
                </c:pt>
                <c:pt idx="21">
                  <c:v>0.79357142857142848</c:v>
                </c:pt>
                <c:pt idx="22">
                  <c:v>0.79899999999999982</c:v>
                </c:pt>
                <c:pt idx="23">
                  <c:v>0.80385714285714283</c:v>
                </c:pt>
                <c:pt idx="24">
                  <c:v>0.8085714285714285</c:v>
                </c:pt>
                <c:pt idx="25">
                  <c:v>0.8124285714285715</c:v>
                </c:pt>
                <c:pt idx="26">
                  <c:v>0.81599999999999995</c:v>
                </c:pt>
                <c:pt idx="27">
                  <c:v>0.8194285714285714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F0-3E4E-A77B-D24A2FAB301F}"/>
            </c:ext>
          </c:extLst>
        </c:ser>
        <c:ser>
          <c:idx val="1"/>
          <c:order val="1"/>
          <c:tx>
            <c:strRef>
              <c:f>合计!$O$1</c:f>
              <c:strCache>
                <c:ptCount val="1"/>
                <c:pt idx="0">
                  <c:v>中国寿命指数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合计!$O$2:$O$29</c:f>
              <c:numCache>
                <c:formatCode>General</c:formatCode>
                <c:ptCount val="28"/>
                <c:pt idx="0">
                  <c:v>0.75800000000000001</c:v>
                </c:pt>
                <c:pt idx="1">
                  <c:v>0.76100000000000001</c:v>
                </c:pt>
                <c:pt idx="2">
                  <c:v>0.76300000000000001</c:v>
                </c:pt>
                <c:pt idx="3">
                  <c:v>0.76500000000000001</c:v>
                </c:pt>
                <c:pt idx="4">
                  <c:v>0.76800000000000002</c:v>
                </c:pt>
                <c:pt idx="5">
                  <c:v>0.77200000000000002</c:v>
                </c:pt>
                <c:pt idx="6">
                  <c:v>0.77600000000000002</c:v>
                </c:pt>
                <c:pt idx="7">
                  <c:v>0.78100000000000003</c:v>
                </c:pt>
                <c:pt idx="8">
                  <c:v>0.78600000000000003</c:v>
                </c:pt>
                <c:pt idx="9">
                  <c:v>0.79300000000000004</c:v>
                </c:pt>
                <c:pt idx="10">
                  <c:v>0.79900000000000004</c:v>
                </c:pt>
                <c:pt idx="11">
                  <c:v>0.80600000000000005</c:v>
                </c:pt>
                <c:pt idx="12">
                  <c:v>0.81299999999999994</c:v>
                </c:pt>
                <c:pt idx="13">
                  <c:v>0.81899999999999995</c:v>
                </c:pt>
                <c:pt idx="14">
                  <c:v>0.82499999999999996</c:v>
                </c:pt>
                <c:pt idx="15">
                  <c:v>0.83099999999999996</c:v>
                </c:pt>
                <c:pt idx="16">
                  <c:v>0.83499999999999996</c:v>
                </c:pt>
                <c:pt idx="17">
                  <c:v>0.83899999999999997</c:v>
                </c:pt>
                <c:pt idx="18">
                  <c:v>0.84299999999999997</c:v>
                </c:pt>
                <c:pt idx="19">
                  <c:v>0.84699999999999998</c:v>
                </c:pt>
                <c:pt idx="20">
                  <c:v>0.85</c:v>
                </c:pt>
                <c:pt idx="21">
                  <c:v>0.85299999999999998</c:v>
                </c:pt>
                <c:pt idx="22">
                  <c:v>0.85499999999999998</c:v>
                </c:pt>
                <c:pt idx="23">
                  <c:v>0.85799999999999998</c:v>
                </c:pt>
                <c:pt idx="24">
                  <c:v>0.86</c:v>
                </c:pt>
                <c:pt idx="25">
                  <c:v>0.86299999999999999</c:v>
                </c:pt>
                <c:pt idx="26">
                  <c:v>0.86499999999999999</c:v>
                </c:pt>
                <c:pt idx="27">
                  <c:v>0.86799999999999999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F0-3E4E-A77B-D24A2FAB301F}"/>
            </c:ext>
          </c:extLst>
        </c:ser>
        <c:ser>
          <c:idx val="2"/>
          <c:order val="2"/>
          <c:tx>
            <c:strRef>
              <c:f>合计!$P$1</c:f>
              <c:strCache>
                <c:ptCount val="1"/>
                <c:pt idx="0">
                  <c:v>世界平均寿命指数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合计!$A$2:$A$29</c:f>
              <c:numCache>
                <c:formatCode>General</c:formatCode>
                <c:ptCount val="28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  <c:pt idx="20">
                  <c:v>2010</c:v>
                </c:pt>
                <c:pt idx="21">
                  <c:v>2011</c:v>
                </c:pt>
                <c:pt idx="22">
                  <c:v>2012</c:v>
                </c:pt>
                <c:pt idx="23">
                  <c:v>2013</c:v>
                </c:pt>
                <c:pt idx="24">
                  <c:v>2014</c:v>
                </c:pt>
                <c:pt idx="25">
                  <c:v>2015</c:v>
                </c:pt>
                <c:pt idx="26">
                  <c:v>2016</c:v>
                </c:pt>
                <c:pt idx="27">
                  <c:v>2017</c:v>
                </c:pt>
              </c:numCache>
            </c:numRef>
          </c:cat>
          <c:val>
            <c:numRef>
              <c:f>合计!$P$2:$P$29</c:f>
              <c:numCache>
                <c:formatCode>General</c:formatCode>
                <c:ptCount val="28"/>
                <c:pt idx="0">
                  <c:v>0.6869095744680852</c:v>
                </c:pt>
                <c:pt idx="1">
                  <c:v>0.68944680851063833</c:v>
                </c:pt>
                <c:pt idx="2">
                  <c:v>0.69192553191489359</c:v>
                </c:pt>
                <c:pt idx="3">
                  <c:v>0.69439893617021275</c:v>
                </c:pt>
                <c:pt idx="4">
                  <c:v>0.69702127659574498</c:v>
                </c:pt>
                <c:pt idx="5">
                  <c:v>0.69987234042553204</c:v>
                </c:pt>
                <c:pt idx="6">
                  <c:v>0.70290957446808511</c:v>
                </c:pt>
                <c:pt idx="7">
                  <c:v>0.70602127659574465</c:v>
                </c:pt>
                <c:pt idx="8">
                  <c:v>0.70943085106383019</c:v>
                </c:pt>
                <c:pt idx="9">
                  <c:v>0.71295744680851081</c:v>
                </c:pt>
                <c:pt idx="10">
                  <c:v>0.71684042553191452</c:v>
                </c:pt>
                <c:pt idx="11">
                  <c:v>0.72102659574468109</c:v>
                </c:pt>
                <c:pt idx="12">
                  <c:v>0.72555319148936204</c:v>
                </c:pt>
                <c:pt idx="13">
                  <c:v>0.73042553191489423</c:v>
                </c:pt>
                <c:pt idx="14">
                  <c:v>0.73561702127659567</c:v>
                </c:pt>
                <c:pt idx="15">
                  <c:v>0.74104255319148971</c:v>
                </c:pt>
                <c:pt idx="16">
                  <c:v>0.746728723404255</c:v>
                </c:pt>
                <c:pt idx="17">
                  <c:v>0.75248404255319123</c:v>
                </c:pt>
                <c:pt idx="18">
                  <c:v>0.75830851063829796</c:v>
                </c:pt>
                <c:pt idx="19">
                  <c:v>0.76405319148936202</c:v>
                </c:pt>
                <c:pt idx="20">
                  <c:v>0.76961702127659581</c:v>
                </c:pt>
                <c:pt idx="21">
                  <c:v>0.77493085106382975</c:v>
                </c:pt>
                <c:pt idx="22">
                  <c:v>0.77992553191489378</c:v>
                </c:pt>
                <c:pt idx="23">
                  <c:v>0.78465425531914901</c:v>
                </c:pt>
                <c:pt idx="24">
                  <c:v>0.78903191489361724</c:v>
                </c:pt>
                <c:pt idx="25">
                  <c:v>0.79313829787234047</c:v>
                </c:pt>
                <c:pt idx="26">
                  <c:v>0.79695744680851055</c:v>
                </c:pt>
                <c:pt idx="27">
                  <c:v>0.80096276595744664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EF0-3E4E-A77B-D24A2FAB30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5666415"/>
        <c:axId val="1685668095"/>
      </c:lineChart>
      <c:catAx>
        <c:axId val="168566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5668095"/>
        <c:crosses val="autoZero"/>
        <c:auto val="1"/>
        <c:lblAlgn val="ctr"/>
        <c:lblOffset val="100"/>
        <c:noMultiLvlLbl val="0"/>
      </c:catAx>
      <c:valAx>
        <c:axId val="1685668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85666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image" Target="../media/image45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image" Target="../media/image45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767E16-F832-4F9C-A2DA-B7D4341AE7E5}" type="doc">
      <dgm:prSet loTypeId="urn:microsoft.com/office/officeart/2005/8/layout/pList2" loCatId="picture" qsTypeId="urn:microsoft.com/office/officeart/2005/8/quickstyle/simple1" qsCatId="simple" csTypeId="urn:microsoft.com/office/officeart/2005/8/colors/accent1_2" csCatId="accent1" phldr="1"/>
      <dgm:spPr/>
    </dgm:pt>
    <dgm:pt modelId="{94DD93A6-2458-4C03-98B6-47F694C44CB2}">
      <dgm:prSet phldrT="[文本]"/>
      <dgm:spPr/>
      <dgm:t>
        <a:bodyPr/>
        <a:lstStyle/>
        <a:p>
          <a:r>
            <a:rPr lang="zh-CN" altLang="en-US" dirty="0"/>
            <a:t>张晶</a:t>
          </a:r>
          <a:br>
            <a:rPr lang="en-US" altLang="zh-CN" dirty="0"/>
          </a:br>
          <a:r>
            <a:rPr lang="zh-CN" altLang="en-US" b="1" dirty="0"/>
            <a:t>工程物理系</a:t>
          </a:r>
          <a:br>
            <a:rPr lang="en-US" altLang="zh-CN" dirty="0"/>
          </a:br>
          <a:r>
            <a:rPr lang="zh-CN" altLang="zh-CN" dirty="0"/>
            <a:t>安全科学与工程专业</a:t>
          </a:r>
          <a:br>
            <a:rPr lang="en-US" altLang="zh-CN" dirty="0"/>
          </a:br>
          <a:r>
            <a:rPr lang="zh-CN" altLang="en-US" dirty="0"/>
            <a:t>直博一年级</a:t>
          </a:r>
        </a:p>
      </dgm:t>
    </dgm:pt>
    <dgm:pt modelId="{9EB92C5D-45B8-4C55-A369-C0D6D4C353A2}" type="parTrans" cxnId="{B2C96197-7B0B-406B-832A-CE336C5791BE}">
      <dgm:prSet/>
      <dgm:spPr/>
      <dgm:t>
        <a:bodyPr/>
        <a:lstStyle/>
        <a:p>
          <a:endParaRPr lang="zh-CN" altLang="en-US"/>
        </a:p>
      </dgm:t>
    </dgm:pt>
    <dgm:pt modelId="{00BEC631-68E7-49E2-87ED-F6C2D122DF69}" type="sibTrans" cxnId="{B2C96197-7B0B-406B-832A-CE336C5791BE}">
      <dgm:prSet/>
      <dgm:spPr/>
      <dgm:t>
        <a:bodyPr/>
        <a:lstStyle/>
        <a:p>
          <a:endParaRPr lang="zh-CN" altLang="en-US"/>
        </a:p>
      </dgm:t>
    </dgm:pt>
    <dgm:pt modelId="{A34E56E1-53AB-4548-8C63-420C02872572}">
      <dgm:prSet phldrT="[文本]"/>
      <dgm:spPr/>
      <dgm:t>
        <a:bodyPr/>
        <a:lstStyle/>
        <a:p>
          <a:r>
            <a:rPr lang="zh-CN" altLang="en-US" dirty="0"/>
            <a:t>张恩嘉</a:t>
          </a:r>
          <a:br>
            <a:rPr lang="en-US" altLang="zh-CN" dirty="0"/>
          </a:br>
          <a:r>
            <a:rPr lang="zh-CN" altLang="en-US" b="1" dirty="0"/>
            <a:t>建筑学院</a:t>
          </a:r>
          <a:br>
            <a:rPr lang="en-US" altLang="zh-CN" dirty="0"/>
          </a:br>
          <a:r>
            <a:rPr lang="zh-CN" altLang="en-US" dirty="0"/>
            <a:t>城市规划专业</a:t>
          </a:r>
          <a:br>
            <a:rPr lang="en-US" altLang="zh-CN" dirty="0"/>
          </a:br>
          <a:r>
            <a:rPr lang="zh-CN" altLang="en-US" dirty="0"/>
            <a:t>直博一年级</a:t>
          </a:r>
        </a:p>
      </dgm:t>
    </dgm:pt>
    <dgm:pt modelId="{6322101C-148E-42E4-81E5-175F5D0069C2}" type="parTrans" cxnId="{4F08BB34-B3AD-4B8F-88FE-4AB8608EAA47}">
      <dgm:prSet/>
      <dgm:spPr/>
      <dgm:t>
        <a:bodyPr/>
        <a:lstStyle/>
        <a:p>
          <a:endParaRPr lang="zh-CN" altLang="en-US"/>
        </a:p>
      </dgm:t>
    </dgm:pt>
    <dgm:pt modelId="{23232714-0291-4859-820C-0CD1C815A02D}" type="sibTrans" cxnId="{4F08BB34-B3AD-4B8F-88FE-4AB8608EAA47}">
      <dgm:prSet/>
      <dgm:spPr/>
      <dgm:t>
        <a:bodyPr/>
        <a:lstStyle/>
        <a:p>
          <a:endParaRPr lang="zh-CN" altLang="en-US"/>
        </a:p>
      </dgm:t>
    </dgm:pt>
    <dgm:pt modelId="{A8EAD9C5-6911-47F6-BD27-8641BA72547B}">
      <dgm:prSet phldrT="[文本]"/>
      <dgm:spPr/>
      <dgm:t>
        <a:bodyPr/>
        <a:lstStyle/>
        <a:p>
          <a:r>
            <a:rPr lang="zh-CN" altLang="en-US" dirty="0"/>
            <a:t>徐春辉</a:t>
          </a:r>
          <a:br>
            <a:rPr lang="en-US" altLang="zh-CN" dirty="0"/>
          </a:br>
          <a:r>
            <a:rPr lang="zh-CN" altLang="en-US" b="1" dirty="0"/>
            <a:t>公共管理学院</a:t>
          </a:r>
          <a:br>
            <a:rPr lang="en-US" altLang="zh-CN" b="1" dirty="0"/>
          </a:br>
          <a:r>
            <a:rPr lang="zh-CN" altLang="en-US" b="0" dirty="0"/>
            <a:t>公共管理</a:t>
          </a:r>
          <a:br>
            <a:rPr lang="en-US" altLang="zh-CN" dirty="0"/>
          </a:br>
          <a:r>
            <a:rPr lang="en-US" altLang="en-US" dirty="0"/>
            <a:t>MPA</a:t>
          </a:r>
          <a:r>
            <a:rPr lang="zh-CN" altLang="en-US" dirty="0"/>
            <a:t>一年级</a:t>
          </a:r>
        </a:p>
      </dgm:t>
    </dgm:pt>
    <dgm:pt modelId="{AED4D61E-B462-441F-BEBD-4BF87F1B1DEA}" type="parTrans" cxnId="{E1A4E802-E03B-41D1-BB1F-A9753C9511B4}">
      <dgm:prSet/>
      <dgm:spPr/>
      <dgm:t>
        <a:bodyPr/>
        <a:lstStyle/>
        <a:p>
          <a:endParaRPr lang="zh-CN" altLang="en-US"/>
        </a:p>
      </dgm:t>
    </dgm:pt>
    <dgm:pt modelId="{11069A6A-AF6D-4DB7-8D0D-C13A3EE76791}" type="sibTrans" cxnId="{E1A4E802-E03B-41D1-BB1F-A9753C9511B4}">
      <dgm:prSet/>
      <dgm:spPr/>
      <dgm:t>
        <a:bodyPr/>
        <a:lstStyle/>
        <a:p>
          <a:endParaRPr lang="zh-CN" altLang="en-US"/>
        </a:p>
      </dgm:t>
    </dgm:pt>
    <dgm:pt modelId="{32B72CBC-12E0-487B-96A7-620579B916FA}">
      <dgm:prSet phldrT="[文本]"/>
      <dgm:spPr/>
      <dgm:t>
        <a:bodyPr/>
        <a:lstStyle/>
        <a:p>
          <a:r>
            <a:rPr lang="zh-CN" altLang="en-US" dirty="0"/>
            <a:t>吴子祎</a:t>
          </a:r>
          <a:br>
            <a:rPr lang="en-US" altLang="zh-CN" dirty="0"/>
          </a:br>
          <a:r>
            <a:rPr lang="zh-CN" altLang="en-US" b="1" dirty="0"/>
            <a:t>材料学院</a:t>
          </a:r>
          <a:br>
            <a:rPr lang="en-US" altLang="zh-CN" dirty="0"/>
          </a:br>
          <a:r>
            <a:rPr lang="zh-CN" altLang="en-US" dirty="0"/>
            <a:t>新能源材料专业</a:t>
          </a:r>
          <a:br>
            <a:rPr lang="en-US" altLang="zh-CN" dirty="0"/>
          </a:br>
          <a:r>
            <a:rPr lang="zh-CN" altLang="en-US" dirty="0"/>
            <a:t>直博一年级</a:t>
          </a:r>
          <a:br>
            <a:rPr lang="en-US" altLang="zh-CN" dirty="0"/>
          </a:br>
          <a:endParaRPr lang="zh-CN" altLang="en-US" dirty="0"/>
        </a:p>
      </dgm:t>
    </dgm:pt>
    <dgm:pt modelId="{3DFF4F85-BBED-4081-9481-5E25D99ACBD3}" type="parTrans" cxnId="{E9A5902E-9781-4B82-9836-1607C234215F}">
      <dgm:prSet/>
      <dgm:spPr/>
      <dgm:t>
        <a:bodyPr/>
        <a:lstStyle/>
        <a:p>
          <a:endParaRPr lang="zh-CN" altLang="en-US"/>
        </a:p>
      </dgm:t>
    </dgm:pt>
    <dgm:pt modelId="{8F8D40C3-BD71-451F-8F73-3D989C765173}" type="sibTrans" cxnId="{E9A5902E-9781-4B82-9836-1607C234215F}">
      <dgm:prSet/>
      <dgm:spPr/>
      <dgm:t>
        <a:bodyPr/>
        <a:lstStyle/>
        <a:p>
          <a:endParaRPr lang="zh-CN" altLang="en-US"/>
        </a:p>
      </dgm:t>
    </dgm:pt>
    <dgm:pt modelId="{E864B0AD-2C17-466F-B9BD-C1F5D55470C5}">
      <dgm:prSet phldrT="[文本]"/>
      <dgm:spPr/>
      <dgm:t>
        <a:bodyPr/>
        <a:lstStyle/>
        <a:p>
          <a:r>
            <a:rPr lang="zh-CN" altLang="en-US" dirty="0"/>
            <a:t>丁文泽</a:t>
          </a:r>
          <a:br>
            <a:rPr lang="en-US" altLang="zh-CN" dirty="0"/>
          </a:br>
          <a:r>
            <a:rPr lang="zh-CN" altLang="en-US" dirty="0"/>
            <a:t>生命学院</a:t>
          </a:r>
          <a:br>
            <a:rPr lang="en-US" altLang="zh-CN" dirty="0"/>
          </a:br>
          <a:r>
            <a:rPr lang="zh-CN" altLang="en-US" dirty="0"/>
            <a:t>计算生物学专业</a:t>
          </a:r>
          <a:br>
            <a:rPr lang="en-US" altLang="zh-CN" dirty="0"/>
          </a:br>
          <a:r>
            <a:rPr lang="zh-CN" altLang="en-US" dirty="0"/>
            <a:t>直博三年级</a:t>
          </a:r>
        </a:p>
      </dgm:t>
    </dgm:pt>
    <dgm:pt modelId="{8DC22E53-002A-4AF9-830D-1D7C2D1D6DD8}" type="parTrans" cxnId="{2AECB86F-FDAF-4B15-9DB2-84BDBDDF7CF7}">
      <dgm:prSet/>
      <dgm:spPr/>
      <dgm:t>
        <a:bodyPr/>
        <a:lstStyle/>
        <a:p>
          <a:endParaRPr lang="zh-CN" altLang="en-US"/>
        </a:p>
      </dgm:t>
    </dgm:pt>
    <dgm:pt modelId="{0B5A6909-0855-4E31-ADFE-BB1847080C04}" type="sibTrans" cxnId="{2AECB86F-FDAF-4B15-9DB2-84BDBDDF7CF7}">
      <dgm:prSet/>
      <dgm:spPr/>
      <dgm:t>
        <a:bodyPr/>
        <a:lstStyle/>
        <a:p>
          <a:endParaRPr lang="zh-CN" altLang="en-US"/>
        </a:p>
      </dgm:t>
    </dgm:pt>
    <dgm:pt modelId="{3D19D3B4-8149-4ADE-BFE0-12C889B0608A}" type="pres">
      <dgm:prSet presAssocID="{18767E16-F832-4F9C-A2DA-B7D4341AE7E5}" presName="Name0" presStyleCnt="0">
        <dgm:presLayoutVars>
          <dgm:dir/>
          <dgm:resizeHandles val="exact"/>
        </dgm:presLayoutVars>
      </dgm:prSet>
      <dgm:spPr/>
    </dgm:pt>
    <dgm:pt modelId="{22E23F7F-D91D-4AB0-AC47-B981C572E89A}" type="pres">
      <dgm:prSet presAssocID="{18767E16-F832-4F9C-A2DA-B7D4341AE7E5}" presName="bkgdShp" presStyleLbl="alignAccFollowNode1" presStyleIdx="0" presStyleCnt="1" custLinFactNeighborX="-521" custLinFactNeighborY="-3586"/>
      <dgm:spPr/>
    </dgm:pt>
    <dgm:pt modelId="{05E503EE-7224-4FAE-8BCF-B8A400C3B803}" type="pres">
      <dgm:prSet presAssocID="{18767E16-F832-4F9C-A2DA-B7D4341AE7E5}" presName="linComp" presStyleCnt="0"/>
      <dgm:spPr/>
    </dgm:pt>
    <dgm:pt modelId="{EA693C89-25CD-45E8-874C-2071D8C7CBB8}" type="pres">
      <dgm:prSet presAssocID="{32B72CBC-12E0-487B-96A7-620579B916FA}" presName="compNode" presStyleCnt="0"/>
      <dgm:spPr/>
    </dgm:pt>
    <dgm:pt modelId="{BEB2F9BA-BB81-464A-AC1F-26370739F068}" type="pres">
      <dgm:prSet presAssocID="{32B72CBC-12E0-487B-96A7-620579B916FA}" presName="node" presStyleLbl="node1" presStyleIdx="0" presStyleCnt="5">
        <dgm:presLayoutVars>
          <dgm:bulletEnabled val="1"/>
        </dgm:presLayoutVars>
      </dgm:prSet>
      <dgm:spPr/>
    </dgm:pt>
    <dgm:pt modelId="{CDB3D9D9-2315-4BC3-A3B5-6E3414662B75}" type="pres">
      <dgm:prSet presAssocID="{32B72CBC-12E0-487B-96A7-620579B916FA}" presName="invisiNode" presStyleLbl="node1" presStyleIdx="0" presStyleCnt="5"/>
      <dgm:spPr/>
    </dgm:pt>
    <dgm:pt modelId="{995AE3C4-1E91-4A6E-B69F-B921224FB453}" type="pres">
      <dgm:prSet presAssocID="{32B72CBC-12E0-487B-96A7-620579B916FA}" presName="imagNod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t="-22000" b="-22000"/>
          </a:stretch>
        </a:blipFill>
      </dgm:spPr>
    </dgm:pt>
    <dgm:pt modelId="{1853158C-BB71-4A9C-8DB8-3E913B043811}" type="pres">
      <dgm:prSet presAssocID="{8F8D40C3-BD71-451F-8F73-3D989C765173}" presName="sibTrans" presStyleLbl="sibTrans2D1" presStyleIdx="0" presStyleCnt="0"/>
      <dgm:spPr/>
    </dgm:pt>
    <dgm:pt modelId="{C0C4C948-6032-44AB-A7A4-6D7AD09E04D4}" type="pres">
      <dgm:prSet presAssocID="{94DD93A6-2458-4C03-98B6-47F694C44CB2}" presName="compNode" presStyleCnt="0"/>
      <dgm:spPr/>
    </dgm:pt>
    <dgm:pt modelId="{BF2EE491-FD65-4A9A-9135-3D98C5AEB7D4}" type="pres">
      <dgm:prSet presAssocID="{94DD93A6-2458-4C03-98B6-47F694C44CB2}" presName="node" presStyleLbl="node1" presStyleIdx="1" presStyleCnt="5">
        <dgm:presLayoutVars>
          <dgm:bulletEnabled val="1"/>
        </dgm:presLayoutVars>
      </dgm:prSet>
      <dgm:spPr/>
    </dgm:pt>
    <dgm:pt modelId="{E99C888B-C5B0-46E6-A8D7-08410F84A533}" type="pres">
      <dgm:prSet presAssocID="{94DD93A6-2458-4C03-98B6-47F694C44CB2}" presName="invisiNode" presStyleLbl="node1" presStyleIdx="1" presStyleCnt="5"/>
      <dgm:spPr/>
    </dgm:pt>
    <dgm:pt modelId="{491D74DF-7F6B-491B-A1C4-454EC863E331}" type="pres">
      <dgm:prSet presAssocID="{94DD93A6-2458-4C03-98B6-47F694C44CB2}" presName="imagNode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52BB36F-B511-4457-A948-47B60E19EA90}" type="pres">
      <dgm:prSet presAssocID="{00BEC631-68E7-49E2-87ED-F6C2D122DF69}" presName="sibTrans" presStyleLbl="sibTrans2D1" presStyleIdx="0" presStyleCnt="0"/>
      <dgm:spPr/>
    </dgm:pt>
    <dgm:pt modelId="{D3C8E750-D26C-4AE4-A256-CE72EB3129F9}" type="pres">
      <dgm:prSet presAssocID="{A34E56E1-53AB-4548-8C63-420C02872572}" presName="compNode" presStyleCnt="0"/>
      <dgm:spPr/>
    </dgm:pt>
    <dgm:pt modelId="{04ACD6DA-56FF-40CF-BAC2-C0F95EFDF6B5}" type="pres">
      <dgm:prSet presAssocID="{A34E56E1-53AB-4548-8C63-420C02872572}" presName="node" presStyleLbl="node1" presStyleIdx="2" presStyleCnt="5">
        <dgm:presLayoutVars>
          <dgm:bulletEnabled val="1"/>
        </dgm:presLayoutVars>
      </dgm:prSet>
      <dgm:spPr/>
    </dgm:pt>
    <dgm:pt modelId="{834B6235-E7F2-4F66-837E-AA8F611D937A}" type="pres">
      <dgm:prSet presAssocID="{A34E56E1-53AB-4548-8C63-420C02872572}" presName="invisiNode" presStyleLbl="node1" presStyleIdx="2" presStyleCnt="5"/>
      <dgm:spPr/>
    </dgm:pt>
    <dgm:pt modelId="{53F22704-3D8A-44CE-8810-710DBCF91E0C}" type="pres">
      <dgm:prSet presAssocID="{A34E56E1-53AB-4548-8C63-420C02872572}" presName="imagNode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F38E8F3F-CA46-4A3D-B9BB-D5F673D1DDDC}" type="pres">
      <dgm:prSet presAssocID="{23232714-0291-4859-820C-0CD1C815A02D}" presName="sibTrans" presStyleLbl="sibTrans2D1" presStyleIdx="0" presStyleCnt="0"/>
      <dgm:spPr/>
    </dgm:pt>
    <dgm:pt modelId="{CA4BD5B9-C37A-4CA1-9E61-6A11E9C064E2}" type="pres">
      <dgm:prSet presAssocID="{A8EAD9C5-6911-47F6-BD27-8641BA72547B}" presName="compNode" presStyleCnt="0"/>
      <dgm:spPr/>
    </dgm:pt>
    <dgm:pt modelId="{4263EF44-7740-4C9D-93C1-F8F24CCE8A69}" type="pres">
      <dgm:prSet presAssocID="{A8EAD9C5-6911-47F6-BD27-8641BA72547B}" presName="node" presStyleLbl="node1" presStyleIdx="3" presStyleCnt="5">
        <dgm:presLayoutVars>
          <dgm:bulletEnabled val="1"/>
        </dgm:presLayoutVars>
      </dgm:prSet>
      <dgm:spPr/>
    </dgm:pt>
    <dgm:pt modelId="{E30F1D3C-93CC-44E0-A7F7-9C725CA1CD11}" type="pres">
      <dgm:prSet presAssocID="{A8EAD9C5-6911-47F6-BD27-8641BA72547B}" presName="invisiNode" presStyleLbl="node1" presStyleIdx="3" presStyleCnt="5"/>
      <dgm:spPr/>
    </dgm:pt>
    <dgm:pt modelId="{ED72328A-58A0-4FFE-B507-6E4FFF5F9EA5}" type="pres">
      <dgm:prSet presAssocID="{A8EAD9C5-6911-47F6-BD27-8641BA72547B}" presName="imagNode" presStyleLbl="fgImgPlace1" presStyleIdx="3" presStyleCnt="5"/>
      <dgm:spPr>
        <a:blipFill>
          <a:blip xmlns:r="http://schemas.openxmlformats.org/officeDocument/2006/relationships" r:embed="rId4"/>
          <a:srcRect/>
          <a:stretch>
            <a:fillRect t="-24000" b="-24000"/>
          </a:stretch>
        </a:blipFill>
      </dgm:spPr>
    </dgm:pt>
    <dgm:pt modelId="{BED47889-490A-4BCE-9058-1E8A0CECFD24}" type="pres">
      <dgm:prSet presAssocID="{11069A6A-AF6D-4DB7-8D0D-C13A3EE76791}" presName="sibTrans" presStyleLbl="sibTrans2D1" presStyleIdx="0" presStyleCnt="0"/>
      <dgm:spPr/>
    </dgm:pt>
    <dgm:pt modelId="{D0AA4A18-EEF4-4B17-9031-5FA0F0A8C365}" type="pres">
      <dgm:prSet presAssocID="{E864B0AD-2C17-466F-B9BD-C1F5D55470C5}" presName="compNode" presStyleCnt="0"/>
      <dgm:spPr/>
    </dgm:pt>
    <dgm:pt modelId="{296F3B0D-0CAF-4174-A2F8-5179A9ACEE9E}" type="pres">
      <dgm:prSet presAssocID="{E864B0AD-2C17-466F-B9BD-C1F5D55470C5}" presName="node" presStyleLbl="node1" presStyleIdx="4" presStyleCnt="5">
        <dgm:presLayoutVars>
          <dgm:bulletEnabled val="1"/>
        </dgm:presLayoutVars>
      </dgm:prSet>
      <dgm:spPr/>
    </dgm:pt>
    <dgm:pt modelId="{66E343B7-737B-4367-9E72-97784F639136}" type="pres">
      <dgm:prSet presAssocID="{E864B0AD-2C17-466F-B9BD-C1F5D55470C5}" presName="invisiNode" presStyleLbl="node1" presStyleIdx="4" presStyleCnt="5"/>
      <dgm:spPr/>
    </dgm:pt>
    <dgm:pt modelId="{6D416246-BB09-49B4-94A3-5797E75BF72E}" type="pres">
      <dgm:prSet presAssocID="{E864B0AD-2C17-466F-B9BD-C1F5D55470C5}" presName="imagNode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 t="-6000" b="-6000"/>
          </a:stretch>
        </a:blipFill>
      </dgm:spPr>
    </dgm:pt>
  </dgm:ptLst>
  <dgm:cxnLst>
    <dgm:cxn modelId="{E1A4E802-E03B-41D1-BB1F-A9753C9511B4}" srcId="{18767E16-F832-4F9C-A2DA-B7D4341AE7E5}" destId="{A8EAD9C5-6911-47F6-BD27-8641BA72547B}" srcOrd="3" destOrd="0" parTransId="{AED4D61E-B462-441F-BEBD-4BF87F1B1DEA}" sibTransId="{11069A6A-AF6D-4DB7-8D0D-C13A3EE76791}"/>
    <dgm:cxn modelId="{F0A8ED11-6F2D-40C0-A046-7521C52E93D5}" type="presOf" srcId="{E864B0AD-2C17-466F-B9BD-C1F5D55470C5}" destId="{296F3B0D-0CAF-4174-A2F8-5179A9ACEE9E}" srcOrd="0" destOrd="0" presId="urn:microsoft.com/office/officeart/2005/8/layout/pList2"/>
    <dgm:cxn modelId="{4197CF18-C18B-42B8-AEA6-9E7CD33D84C1}" type="presOf" srcId="{00BEC631-68E7-49E2-87ED-F6C2D122DF69}" destId="{052BB36F-B511-4457-A948-47B60E19EA90}" srcOrd="0" destOrd="0" presId="urn:microsoft.com/office/officeart/2005/8/layout/pList2"/>
    <dgm:cxn modelId="{E9A5902E-9781-4B82-9836-1607C234215F}" srcId="{18767E16-F832-4F9C-A2DA-B7D4341AE7E5}" destId="{32B72CBC-12E0-487B-96A7-620579B916FA}" srcOrd="0" destOrd="0" parTransId="{3DFF4F85-BBED-4081-9481-5E25D99ACBD3}" sibTransId="{8F8D40C3-BD71-451F-8F73-3D989C765173}"/>
    <dgm:cxn modelId="{4F08BB34-B3AD-4B8F-88FE-4AB8608EAA47}" srcId="{18767E16-F832-4F9C-A2DA-B7D4341AE7E5}" destId="{A34E56E1-53AB-4548-8C63-420C02872572}" srcOrd="2" destOrd="0" parTransId="{6322101C-148E-42E4-81E5-175F5D0069C2}" sibTransId="{23232714-0291-4859-820C-0CD1C815A02D}"/>
    <dgm:cxn modelId="{F64B283C-3BFD-4870-805B-1A957E5D9D5F}" type="presOf" srcId="{8F8D40C3-BD71-451F-8F73-3D989C765173}" destId="{1853158C-BB71-4A9C-8DB8-3E913B043811}" srcOrd="0" destOrd="0" presId="urn:microsoft.com/office/officeart/2005/8/layout/pList2"/>
    <dgm:cxn modelId="{CF5CD65B-FA35-4A9F-96B3-CB1B4F71A7BD}" type="presOf" srcId="{23232714-0291-4859-820C-0CD1C815A02D}" destId="{F38E8F3F-CA46-4A3D-B9BB-D5F673D1DDDC}" srcOrd="0" destOrd="0" presId="urn:microsoft.com/office/officeart/2005/8/layout/pList2"/>
    <dgm:cxn modelId="{42AA6A48-AC81-4730-BCA9-6CEBC484CE5D}" type="presOf" srcId="{A8EAD9C5-6911-47F6-BD27-8641BA72547B}" destId="{4263EF44-7740-4C9D-93C1-F8F24CCE8A69}" srcOrd="0" destOrd="0" presId="urn:microsoft.com/office/officeart/2005/8/layout/pList2"/>
    <dgm:cxn modelId="{2AECB86F-FDAF-4B15-9DB2-84BDBDDF7CF7}" srcId="{18767E16-F832-4F9C-A2DA-B7D4341AE7E5}" destId="{E864B0AD-2C17-466F-B9BD-C1F5D55470C5}" srcOrd="4" destOrd="0" parTransId="{8DC22E53-002A-4AF9-830D-1D7C2D1D6DD8}" sibTransId="{0B5A6909-0855-4E31-ADFE-BB1847080C04}"/>
    <dgm:cxn modelId="{5A94EB83-160E-47BA-A8AD-F75F582D52FD}" type="presOf" srcId="{18767E16-F832-4F9C-A2DA-B7D4341AE7E5}" destId="{3D19D3B4-8149-4ADE-BFE0-12C889B0608A}" srcOrd="0" destOrd="0" presId="urn:microsoft.com/office/officeart/2005/8/layout/pList2"/>
    <dgm:cxn modelId="{B2C96197-7B0B-406B-832A-CE336C5791BE}" srcId="{18767E16-F832-4F9C-A2DA-B7D4341AE7E5}" destId="{94DD93A6-2458-4C03-98B6-47F694C44CB2}" srcOrd="1" destOrd="0" parTransId="{9EB92C5D-45B8-4C55-A369-C0D6D4C353A2}" sibTransId="{00BEC631-68E7-49E2-87ED-F6C2D122DF69}"/>
    <dgm:cxn modelId="{51112D98-1AAB-454F-AFD1-4D185696A57F}" type="presOf" srcId="{32B72CBC-12E0-487B-96A7-620579B916FA}" destId="{BEB2F9BA-BB81-464A-AC1F-26370739F068}" srcOrd="0" destOrd="0" presId="urn:microsoft.com/office/officeart/2005/8/layout/pList2"/>
    <dgm:cxn modelId="{50DBA3C9-9B8E-44AB-8E6A-F8D2AC6D9089}" type="presOf" srcId="{11069A6A-AF6D-4DB7-8D0D-C13A3EE76791}" destId="{BED47889-490A-4BCE-9058-1E8A0CECFD24}" srcOrd="0" destOrd="0" presId="urn:microsoft.com/office/officeart/2005/8/layout/pList2"/>
    <dgm:cxn modelId="{16A10AD7-4D93-4A61-8B4E-7743004F8B27}" type="presOf" srcId="{94DD93A6-2458-4C03-98B6-47F694C44CB2}" destId="{BF2EE491-FD65-4A9A-9135-3D98C5AEB7D4}" srcOrd="0" destOrd="0" presId="urn:microsoft.com/office/officeart/2005/8/layout/pList2"/>
    <dgm:cxn modelId="{96B2BAFC-D377-4EAF-A0ED-EC5127837032}" type="presOf" srcId="{A34E56E1-53AB-4548-8C63-420C02872572}" destId="{04ACD6DA-56FF-40CF-BAC2-C0F95EFDF6B5}" srcOrd="0" destOrd="0" presId="urn:microsoft.com/office/officeart/2005/8/layout/pList2"/>
    <dgm:cxn modelId="{FFF32243-FBB5-4BAD-8A66-FC92CD63CE30}" type="presParOf" srcId="{3D19D3B4-8149-4ADE-BFE0-12C889B0608A}" destId="{22E23F7F-D91D-4AB0-AC47-B981C572E89A}" srcOrd="0" destOrd="0" presId="urn:microsoft.com/office/officeart/2005/8/layout/pList2"/>
    <dgm:cxn modelId="{C827FB03-9C6A-41E4-91D0-D2E47741A40D}" type="presParOf" srcId="{3D19D3B4-8149-4ADE-BFE0-12C889B0608A}" destId="{05E503EE-7224-4FAE-8BCF-B8A400C3B803}" srcOrd="1" destOrd="0" presId="urn:microsoft.com/office/officeart/2005/8/layout/pList2"/>
    <dgm:cxn modelId="{EED72F31-B64F-484B-B2C1-231998CF93BE}" type="presParOf" srcId="{05E503EE-7224-4FAE-8BCF-B8A400C3B803}" destId="{EA693C89-25CD-45E8-874C-2071D8C7CBB8}" srcOrd="0" destOrd="0" presId="urn:microsoft.com/office/officeart/2005/8/layout/pList2"/>
    <dgm:cxn modelId="{E0959986-5B9A-481D-966F-0E73039189EC}" type="presParOf" srcId="{EA693C89-25CD-45E8-874C-2071D8C7CBB8}" destId="{BEB2F9BA-BB81-464A-AC1F-26370739F068}" srcOrd="0" destOrd="0" presId="urn:microsoft.com/office/officeart/2005/8/layout/pList2"/>
    <dgm:cxn modelId="{FF968857-7679-4ECD-99BA-191ACAD4C19F}" type="presParOf" srcId="{EA693C89-25CD-45E8-874C-2071D8C7CBB8}" destId="{CDB3D9D9-2315-4BC3-A3B5-6E3414662B75}" srcOrd="1" destOrd="0" presId="urn:microsoft.com/office/officeart/2005/8/layout/pList2"/>
    <dgm:cxn modelId="{DD992968-52D0-4709-8EBA-FA42129476FD}" type="presParOf" srcId="{EA693C89-25CD-45E8-874C-2071D8C7CBB8}" destId="{995AE3C4-1E91-4A6E-B69F-B921224FB453}" srcOrd="2" destOrd="0" presId="urn:microsoft.com/office/officeart/2005/8/layout/pList2"/>
    <dgm:cxn modelId="{9534EF5F-3AA3-488B-9A36-01AA02CFC5C0}" type="presParOf" srcId="{05E503EE-7224-4FAE-8BCF-B8A400C3B803}" destId="{1853158C-BB71-4A9C-8DB8-3E913B043811}" srcOrd="1" destOrd="0" presId="urn:microsoft.com/office/officeart/2005/8/layout/pList2"/>
    <dgm:cxn modelId="{FB634739-DD9B-4805-AE74-CCB8C1EC7F72}" type="presParOf" srcId="{05E503EE-7224-4FAE-8BCF-B8A400C3B803}" destId="{C0C4C948-6032-44AB-A7A4-6D7AD09E04D4}" srcOrd="2" destOrd="0" presId="urn:microsoft.com/office/officeart/2005/8/layout/pList2"/>
    <dgm:cxn modelId="{C2377B04-E8C6-427C-9673-285B7DDE5178}" type="presParOf" srcId="{C0C4C948-6032-44AB-A7A4-6D7AD09E04D4}" destId="{BF2EE491-FD65-4A9A-9135-3D98C5AEB7D4}" srcOrd="0" destOrd="0" presId="urn:microsoft.com/office/officeart/2005/8/layout/pList2"/>
    <dgm:cxn modelId="{B6B7D217-1E5B-471D-AB39-9ECA0824023E}" type="presParOf" srcId="{C0C4C948-6032-44AB-A7A4-6D7AD09E04D4}" destId="{E99C888B-C5B0-46E6-A8D7-08410F84A533}" srcOrd="1" destOrd="0" presId="urn:microsoft.com/office/officeart/2005/8/layout/pList2"/>
    <dgm:cxn modelId="{A0D22C0C-A5E4-4525-9C2D-0A4D6FD8FDE5}" type="presParOf" srcId="{C0C4C948-6032-44AB-A7A4-6D7AD09E04D4}" destId="{491D74DF-7F6B-491B-A1C4-454EC863E331}" srcOrd="2" destOrd="0" presId="urn:microsoft.com/office/officeart/2005/8/layout/pList2"/>
    <dgm:cxn modelId="{E49F6821-3B15-4994-AEDC-9598850B69CF}" type="presParOf" srcId="{05E503EE-7224-4FAE-8BCF-B8A400C3B803}" destId="{052BB36F-B511-4457-A948-47B60E19EA90}" srcOrd="3" destOrd="0" presId="urn:microsoft.com/office/officeart/2005/8/layout/pList2"/>
    <dgm:cxn modelId="{FB294FCC-37B3-4ACC-9EA1-16E847FD5211}" type="presParOf" srcId="{05E503EE-7224-4FAE-8BCF-B8A400C3B803}" destId="{D3C8E750-D26C-4AE4-A256-CE72EB3129F9}" srcOrd="4" destOrd="0" presId="urn:microsoft.com/office/officeart/2005/8/layout/pList2"/>
    <dgm:cxn modelId="{05833030-8945-4C4F-8B3D-740EC589849B}" type="presParOf" srcId="{D3C8E750-D26C-4AE4-A256-CE72EB3129F9}" destId="{04ACD6DA-56FF-40CF-BAC2-C0F95EFDF6B5}" srcOrd="0" destOrd="0" presId="urn:microsoft.com/office/officeart/2005/8/layout/pList2"/>
    <dgm:cxn modelId="{2AC29E95-6691-4BB0-86D1-163461EDEB8D}" type="presParOf" srcId="{D3C8E750-D26C-4AE4-A256-CE72EB3129F9}" destId="{834B6235-E7F2-4F66-837E-AA8F611D937A}" srcOrd="1" destOrd="0" presId="urn:microsoft.com/office/officeart/2005/8/layout/pList2"/>
    <dgm:cxn modelId="{D6BE6031-D0D9-4200-AA01-417B6EFC6DD2}" type="presParOf" srcId="{D3C8E750-D26C-4AE4-A256-CE72EB3129F9}" destId="{53F22704-3D8A-44CE-8810-710DBCF91E0C}" srcOrd="2" destOrd="0" presId="urn:microsoft.com/office/officeart/2005/8/layout/pList2"/>
    <dgm:cxn modelId="{A2C1BDA8-4441-49AF-8CAB-8978A656291C}" type="presParOf" srcId="{05E503EE-7224-4FAE-8BCF-B8A400C3B803}" destId="{F38E8F3F-CA46-4A3D-B9BB-D5F673D1DDDC}" srcOrd="5" destOrd="0" presId="urn:microsoft.com/office/officeart/2005/8/layout/pList2"/>
    <dgm:cxn modelId="{6AB7CE99-D635-4503-8BA0-47B4871AC8BC}" type="presParOf" srcId="{05E503EE-7224-4FAE-8BCF-B8A400C3B803}" destId="{CA4BD5B9-C37A-4CA1-9E61-6A11E9C064E2}" srcOrd="6" destOrd="0" presId="urn:microsoft.com/office/officeart/2005/8/layout/pList2"/>
    <dgm:cxn modelId="{0923CFB8-9528-4E6C-A1C0-6FA2B73B6DD5}" type="presParOf" srcId="{CA4BD5B9-C37A-4CA1-9E61-6A11E9C064E2}" destId="{4263EF44-7740-4C9D-93C1-F8F24CCE8A69}" srcOrd="0" destOrd="0" presId="urn:microsoft.com/office/officeart/2005/8/layout/pList2"/>
    <dgm:cxn modelId="{B9B05BB1-9482-4955-A287-3EA8CF9B82E3}" type="presParOf" srcId="{CA4BD5B9-C37A-4CA1-9E61-6A11E9C064E2}" destId="{E30F1D3C-93CC-44E0-A7F7-9C725CA1CD11}" srcOrd="1" destOrd="0" presId="urn:microsoft.com/office/officeart/2005/8/layout/pList2"/>
    <dgm:cxn modelId="{9022D0BB-68F0-4A1E-ACE5-0CFA9890A963}" type="presParOf" srcId="{CA4BD5B9-C37A-4CA1-9E61-6A11E9C064E2}" destId="{ED72328A-58A0-4FFE-B507-6E4FFF5F9EA5}" srcOrd="2" destOrd="0" presId="urn:microsoft.com/office/officeart/2005/8/layout/pList2"/>
    <dgm:cxn modelId="{7E21E264-D767-4E83-AF90-C0B6FFA3B9AE}" type="presParOf" srcId="{05E503EE-7224-4FAE-8BCF-B8A400C3B803}" destId="{BED47889-490A-4BCE-9058-1E8A0CECFD24}" srcOrd="7" destOrd="0" presId="urn:microsoft.com/office/officeart/2005/8/layout/pList2"/>
    <dgm:cxn modelId="{7AC2D4CE-AF74-427A-820D-340A5BDFE870}" type="presParOf" srcId="{05E503EE-7224-4FAE-8BCF-B8A400C3B803}" destId="{D0AA4A18-EEF4-4B17-9031-5FA0F0A8C365}" srcOrd="8" destOrd="0" presId="urn:microsoft.com/office/officeart/2005/8/layout/pList2"/>
    <dgm:cxn modelId="{7B18FA88-80C0-49F7-8E09-B7843BE9605E}" type="presParOf" srcId="{D0AA4A18-EEF4-4B17-9031-5FA0F0A8C365}" destId="{296F3B0D-0CAF-4174-A2F8-5179A9ACEE9E}" srcOrd="0" destOrd="0" presId="urn:microsoft.com/office/officeart/2005/8/layout/pList2"/>
    <dgm:cxn modelId="{77ECC24D-EDB2-4D4B-BDBC-203F21497BEF}" type="presParOf" srcId="{D0AA4A18-EEF4-4B17-9031-5FA0F0A8C365}" destId="{66E343B7-737B-4367-9E72-97784F639136}" srcOrd="1" destOrd="0" presId="urn:microsoft.com/office/officeart/2005/8/layout/pList2"/>
    <dgm:cxn modelId="{528FC20C-6FCC-4114-B372-4C454E8B3C4E}" type="presParOf" srcId="{D0AA4A18-EEF4-4B17-9031-5FA0F0A8C365}" destId="{6D416246-BB09-49B4-94A3-5797E75BF72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23F7F-D91D-4AB0-AC47-B981C572E89A}">
      <dsp:nvSpPr>
        <dsp:cNvPr id="0" name=""/>
        <dsp:cNvSpPr/>
      </dsp:nvSpPr>
      <dsp:spPr>
        <a:xfrm>
          <a:off x="0" y="0"/>
          <a:ext cx="10004406" cy="212921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AE3C4-1E91-4A6E-B69F-B921224FB453}">
      <dsp:nvSpPr>
        <dsp:cNvPr id="0" name=""/>
        <dsp:cNvSpPr/>
      </dsp:nvSpPr>
      <dsp:spPr>
        <a:xfrm>
          <a:off x="303346" y="283895"/>
          <a:ext cx="1740317" cy="156142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22000" b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B2F9BA-BB81-464A-AC1F-26370739F068}">
      <dsp:nvSpPr>
        <dsp:cNvPr id="0" name=""/>
        <dsp:cNvSpPr/>
      </dsp:nvSpPr>
      <dsp:spPr>
        <a:xfrm rot="10800000">
          <a:off x="303346" y="2129217"/>
          <a:ext cx="1740317" cy="260237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吴子祎</a:t>
          </a:r>
          <a:br>
            <a:rPr lang="en-US" altLang="zh-CN" sz="2100" kern="1200" dirty="0"/>
          </a:br>
          <a:r>
            <a:rPr lang="zh-CN" altLang="en-US" sz="2100" b="1" kern="1200" dirty="0"/>
            <a:t>材料学院</a:t>
          </a:r>
          <a:br>
            <a:rPr lang="en-US" altLang="zh-CN" sz="2100" kern="1200" dirty="0"/>
          </a:br>
          <a:r>
            <a:rPr lang="zh-CN" altLang="en-US" sz="2100" kern="1200" dirty="0"/>
            <a:t>新能源材料专业</a:t>
          </a:r>
          <a:br>
            <a:rPr lang="en-US" altLang="zh-CN" sz="2100" kern="1200" dirty="0"/>
          </a:br>
          <a:r>
            <a:rPr lang="zh-CN" altLang="en-US" sz="2100" kern="1200" dirty="0"/>
            <a:t>直博一年级</a:t>
          </a:r>
          <a:br>
            <a:rPr lang="en-US" altLang="zh-CN" sz="2100" kern="1200" dirty="0"/>
          </a:br>
          <a:endParaRPr lang="zh-CN" altLang="en-US" sz="2100" kern="1200" dirty="0"/>
        </a:p>
      </dsp:txBody>
      <dsp:txXfrm rot="10800000">
        <a:off x="356867" y="2129217"/>
        <a:ext cx="1633275" cy="2548855"/>
      </dsp:txXfrm>
    </dsp:sp>
    <dsp:sp modelId="{491D74DF-7F6B-491B-A1C4-454EC863E331}">
      <dsp:nvSpPr>
        <dsp:cNvPr id="0" name=""/>
        <dsp:cNvSpPr/>
      </dsp:nvSpPr>
      <dsp:spPr>
        <a:xfrm>
          <a:off x="2217695" y="283895"/>
          <a:ext cx="1740317" cy="156142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EE491-FD65-4A9A-9135-3D98C5AEB7D4}">
      <dsp:nvSpPr>
        <dsp:cNvPr id="0" name=""/>
        <dsp:cNvSpPr/>
      </dsp:nvSpPr>
      <dsp:spPr>
        <a:xfrm rot="10800000">
          <a:off x="2217695" y="2129217"/>
          <a:ext cx="1740317" cy="260237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张晶</a:t>
          </a:r>
          <a:br>
            <a:rPr lang="en-US" altLang="zh-CN" sz="2100" kern="1200" dirty="0"/>
          </a:br>
          <a:r>
            <a:rPr lang="zh-CN" altLang="en-US" sz="2100" b="1" kern="1200" dirty="0"/>
            <a:t>工程物理系</a:t>
          </a:r>
          <a:br>
            <a:rPr lang="en-US" altLang="zh-CN" sz="2100" kern="1200" dirty="0"/>
          </a:br>
          <a:r>
            <a:rPr lang="zh-CN" altLang="zh-CN" sz="2100" kern="1200" dirty="0"/>
            <a:t>安全科学与工程专业</a:t>
          </a:r>
          <a:br>
            <a:rPr lang="en-US" altLang="zh-CN" sz="2100" kern="1200" dirty="0"/>
          </a:br>
          <a:r>
            <a:rPr lang="zh-CN" altLang="en-US" sz="2100" kern="1200" dirty="0"/>
            <a:t>直博一年级</a:t>
          </a:r>
        </a:p>
      </dsp:txBody>
      <dsp:txXfrm rot="10800000">
        <a:off x="2271216" y="2129217"/>
        <a:ext cx="1633275" cy="2548855"/>
      </dsp:txXfrm>
    </dsp:sp>
    <dsp:sp modelId="{53F22704-3D8A-44CE-8810-710DBCF91E0C}">
      <dsp:nvSpPr>
        <dsp:cNvPr id="0" name=""/>
        <dsp:cNvSpPr/>
      </dsp:nvSpPr>
      <dsp:spPr>
        <a:xfrm>
          <a:off x="4132044" y="283895"/>
          <a:ext cx="1740317" cy="156142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CD6DA-56FF-40CF-BAC2-C0F95EFDF6B5}">
      <dsp:nvSpPr>
        <dsp:cNvPr id="0" name=""/>
        <dsp:cNvSpPr/>
      </dsp:nvSpPr>
      <dsp:spPr>
        <a:xfrm rot="10800000">
          <a:off x="4132044" y="2129217"/>
          <a:ext cx="1740317" cy="260237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张恩嘉</a:t>
          </a:r>
          <a:br>
            <a:rPr lang="en-US" altLang="zh-CN" sz="2100" kern="1200" dirty="0"/>
          </a:br>
          <a:r>
            <a:rPr lang="zh-CN" altLang="en-US" sz="2100" b="1" kern="1200" dirty="0"/>
            <a:t>建筑学院</a:t>
          </a:r>
          <a:br>
            <a:rPr lang="en-US" altLang="zh-CN" sz="2100" kern="1200" dirty="0"/>
          </a:br>
          <a:r>
            <a:rPr lang="zh-CN" altLang="en-US" sz="2100" kern="1200" dirty="0"/>
            <a:t>城市规划专业</a:t>
          </a:r>
          <a:br>
            <a:rPr lang="en-US" altLang="zh-CN" sz="2100" kern="1200" dirty="0"/>
          </a:br>
          <a:r>
            <a:rPr lang="zh-CN" altLang="en-US" sz="2100" kern="1200" dirty="0"/>
            <a:t>直博一年级</a:t>
          </a:r>
        </a:p>
      </dsp:txBody>
      <dsp:txXfrm rot="10800000">
        <a:off x="4185565" y="2129217"/>
        <a:ext cx="1633275" cy="2548855"/>
      </dsp:txXfrm>
    </dsp:sp>
    <dsp:sp modelId="{ED72328A-58A0-4FFE-B507-6E4FFF5F9EA5}">
      <dsp:nvSpPr>
        <dsp:cNvPr id="0" name=""/>
        <dsp:cNvSpPr/>
      </dsp:nvSpPr>
      <dsp:spPr>
        <a:xfrm>
          <a:off x="6046393" y="283895"/>
          <a:ext cx="1740317" cy="156142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t="-24000" b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3EF44-7740-4C9D-93C1-F8F24CCE8A69}">
      <dsp:nvSpPr>
        <dsp:cNvPr id="0" name=""/>
        <dsp:cNvSpPr/>
      </dsp:nvSpPr>
      <dsp:spPr>
        <a:xfrm rot="10800000">
          <a:off x="6046393" y="2129217"/>
          <a:ext cx="1740317" cy="260237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徐春辉</a:t>
          </a:r>
          <a:br>
            <a:rPr lang="en-US" altLang="zh-CN" sz="2100" kern="1200" dirty="0"/>
          </a:br>
          <a:r>
            <a:rPr lang="zh-CN" altLang="en-US" sz="2100" b="1" kern="1200" dirty="0"/>
            <a:t>公共管理学院</a:t>
          </a:r>
          <a:br>
            <a:rPr lang="en-US" altLang="zh-CN" sz="2100" b="1" kern="1200" dirty="0"/>
          </a:br>
          <a:r>
            <a:rPr lang="zh-CN" altLang="en-US" sz="2100" b="0" kern="1200" dirty="0"/>
            <a:t>公共管理</a:t>
          </a:r>
          <a:br>
            <a:rPr lang="en-US" altLang="zh-CN" sz="2100" kern="1200" dirty="0"/>
          </a:br>
          <a:r>
            <a:rPr lang="en-US" altLang="en-US" sz="2100" kern="1200" dirty="0"/>
            <a:t>MPA</a:t>
          </a:r>
          <a:r>
            <a:rPr lang="zh-CN" altLang="en-US" sz="2100" kern="1200" dirty="0"/>
            <a:t>一年级</a:t>
          </a:r>
        </a:p>
      </dsp:txBody>
      <dsp:txXfrm rot="10800000">
        <a:off x="6099914" y="2129217"/>
        <a:ext cx="1633275" cy="2548855"/>
      </dsp:txXfrm>
    </dsp:sp>
    <dsp:sp modelId="{6D416246-BB09-49B4-94A3-5797E75BF72E}">
      <dsp:nvSpPr>
        <dsp:cNvPr id="0" name=""/>
        <dsp:cNvSpPr/>
      </dsp:nvSpPr>
      <dsp:spPr>
        <a:xfrm>
          <a:off x="7960743" y="283895"/>
          <a:ext cx="1740317" cy="156142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/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F3B0D-0CAF-4174-A2F8-5179A9ACEE9E}">
      <dsp:nvSpPr>
        <dsp:cNvPr id="0" name=""/>
        <dsp:cNvSpPr/>
      </dsp:nvSpPr>
      <dsp:spPr>
        <a:xfrm rot="10800000">
          <a:off x="7960743" y="2129217"/>
          <a:ext cx="1740317" cy="260237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丁文泽</a:t>
          </a:r>
          <a:br>
            <a:rPr lang="en-US" altLang="zh-CN" sz="2100" kern="1200" dirty="0"/>
          </a:br>
          <a:r>
            <a:rPr lang="zh-CN" altLang="en-US" sz="2100" kern="1200" dirty="0"/>
            <a:t>生命学院</a:t>
          </a:r>
          <a:br>
            <a:rPr lang="en-US" altLang="zh-CN" sz="2100" kern="1200" dirty="0"/>
          </a:br>
          <a:r>
            <a:rPr lang="zh-CN" altLang="en-US" sz="2100" kern="1200" dirty="0"/>
            <a:t>计算生物学专业</a:t>
          </a:r>
          <a:br>
            <a:rPr lang="en-US" altLang="zh-CN" sz="2100" kern="1200" dirty="0"/>
          </a:br>
          <a:r>
            <a:rPr lang="zh-CN" altLang="en-US" sz="2100" kern="1200" dirty="0"/>
            <a:t>直博三年级</a:t>
          </a:r>
        </a:p>
      </dsp:txBody>
      <dsp:txXfrm rot="10800000">
        <a:off x="8014264" y="2129217"/>
        <a:ext cx="1633275" cy="2548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6D07E-0746-4C5F-80AD-40259C81688F}" type="datetimeFigureOut">
              <a:rPr lang="zh-CN" altLang="en-US" smtClean="0"/>
              <a:t>2019/6/15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D85C4-7817-4E5C-9CE1-6723021ABA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052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B4%AB%E5%9B%B0%E7%BA%BF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B4%AB%E5%9B%B0%E7%BA%BF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6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335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016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对初选的</a:t>
            </a:r>
            <a:r>
              <a:rPr lang="en-US" altLang="zh-CN" dirty="0"/>
              <a:t>10</a:t>
            </a:r>
            <a:r>
              <a:rPr lang="zh-CN" altLang="en-US" dirty="0"/>
              <a:t>个指标进行相关性分析，计算得到相关性系数矩阵。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根据相关性，进口量与出口量、高科技出口量高度相关，相关系数分别为</a:t>
            </a:r>
            <a:r>
              <a:rPr lang="en-US" altLang="zh-CN" dirty="0"/>
              <a:t>0.90</a:t>
            </a:r>
            <a:r>
              <a:rPr lang="zh-CN" altLang="en-US" dirty="0"/>
              <a:t>和</a:t>
            </a:r>
            <a:r>
              <a:rPr lang="en-US" altLang="zh-CN" dirty="0"/>
              <a:t>0.83</a:t>
            </a:r>
            <a:r>
              <a:rPr lang="zh-CN" altLang="en-US" dirty="0"/>
              <a:t>，只保留进口量；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利率差（贷款利率减去存款利率）、股票交易总额（占国民生产总值（</a:t>
            </a:r>
            <a:r>
              <a:rPr lang="en-US" altLang="zh-CN" dirty="0"/>
              <a:t>GDP</a:t>
            </a:r>
            <a:r>
              <a:rPr lang="zh-CN" altLang="en-US" dirty="0"/>
              <a:t>）的比例）、铁路总长度数据欠缺，无法使用；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最终回归只有</a:t>
            </a:r>
            <a:r>
              <a:rPr lang="en-US" altLang="zh-CN" dirty="0"/>
              <a:t>7</a:t>
            </a:r>
            <a:r>
              <a:rPr lang="zh-CN" altLang="en-US" dirty="0"/>
              <a:t>个样本，参与回归的变量个数不能太多，否则会出现</a:t>
            </a:r>
            <a:r>
              <a:rPr lang="en-US" altLang="zh-CN" dirty="0"/>
              <a:t>NA</a:t>
            </a:r>
            <a:r>
              <a:rPr lang="zh-CN" altLang="en-US" dirty="0"/>
              <a:t>报错的情况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综合以上因素，最终选定参与回归的指标：商品进口量、男性劳动力参与率、城镇化水平、抚养比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071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（女性参与工作，使得收入水平与男性参与度相关性降低？）</a:t>
            </a:r>
            <a:endParaRPr lang="en-US" altLang="zh-CN" dirty="0"/>
          </a:p>
          <a:p>
            <a:r>
              <a:rPr lang="zh-CN" altLang="en-US" dirty="0"/>
              <a:t>抚养比越高，家庭中青年人的抚养压力越大，人均生活水平越低，人均资源越少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1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女性参与工作，使得收入水平与男性参与度相关性降低</a:t>
            </a:r>
            <a:endParaRPr lang="en-US" altLang="zh-CN" dirty="0"/>
          </a:p>
          <a:p>
            <a:r>
              <a:rPr lang="zh-CN" altLang="en-US" dirty="0"/>
              <a:t>抚养比越高，家庭中青年人的抚养压力越大，人均生活水平越低，人均资源越少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98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人类发展指数的局限性：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首先，人类发展指数只选择预期寿命、成人识字率和实际人均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三个指标来评价一国的发展水平，而这三个指标只与健康、教育和生活水平有关，无法全面反映一国人文发展水平。其次，是在计算方法上，存在一些技术问题。如将九个国家的官方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贫困线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4861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美元作为实际人均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的理想值，而对实际人均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水平超过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4861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美元的那些国家，按照公式计算，这些国家人均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的比值将小于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。这样，按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的公式计算，这些国家的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值将大于联合国开发计划署计算的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的最大值。为此，开发计划署将这些国家的人均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，这种处理方式无疑低估了人均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高于理想值的那些国家。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再次，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值的大小易受极大值和极小值的影响。因为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是采用将实际值与理想值和最小值联系起来的方式，来评价相对发展水平的。所以，当理想值或最小值发生变化时，即使一国的三个指标值不变，其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值也可能发生变化。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026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人类发展指数的局限性：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首先，人类发展指数只选择预期寿命、成人识字率和实际人均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三个指标来评价一国的发展水平，而这三个指标只与健康、教育和生活水平有关，无法全面反映一国人文发展水平。其次，是在计算方法上，存在一些技术问题。如将九个国家的官方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贫困线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4861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美元作为实际人均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的理想值，而对实际人均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水平超过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4861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美元的那些国家，按照公式计算，这些国家人均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的比值将小于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。这样，按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的公式计算，这些国家的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值将大于联合国开发计划署计算的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的最大值。为此，开发计划署将这些国家的人均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，这种处理方式无疑低估了人均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高于理想值的那些国家。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再次，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值的大小易受极大值和极小值的影响。因为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是采用将实际值与理想值和最小值联系起来的方式，来评价相对发展水平的。所以，当理想值或最小值发生变化时，即使一国的三个指标值不变，其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值也可能发生变化。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804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203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6921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6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44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261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860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454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1671D-1184-4D00-9BC6-0B3A7AC150C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78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4780E-FF59-D04A-9850-041BA8DA0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4FEEC5-210A-1841-92AB-E9AA6B172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67EB4F-59EB-CE46-9C54-45A7755D8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E318-776C-4324-8E88-3B603661D3FA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57FE01-F0C5-9B48-9ACA-A2DDEBEE4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D42675-A906-E343-8E6F-6A9DBE239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106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AA82F-6FB8-D243-9FD5-539E0DDA3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DEA08C-406C-5046-8A1D-3C655344F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71542D-F6F9-744D-AE83-C04CD11F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FFC7-B577-48B0-9A88-E3E344620511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9E1197-C73C-F244-A55D-E651299F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C8A750-ADFD-4341-BDB3-4B31CA60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186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7B16360-99B3-BE46-B62C-AE1871B55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A749A6-ED97-5048-B982-438D2E77D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63E7D9-C4C0-0942-B2CB-69D3C67E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CAC87-F85C-49EA-BA03-37D66438E7AB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75903D-0EA1-9C43-B841-B53554539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75500-7273-074E-A189-FFFFDD4B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893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3D7CB-1DF1-FD4C-AAB9-6F99C5A8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08D5CB-2759-384E-BC34-C14087F8E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D73A40-9196-7742-9F9D-436088694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C971D-46F7-4D1D-A238-F95FB2D9C51F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60A5C9-9671-AF4A-9071-6B7161287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F268CA-ECAD-7041-AF81-C05DBF62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17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10854-B093-044C-A0EB-218F59030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5524AA-52E3-DD4D-A6D9-6B190C9EB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627988-983B-3047-BB94-D67635562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89A13-1560-40E6-969B-BF0EABC08069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7C465C-84D9-6849-9751-E724F2B56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E79F49-8B0C-5B47-957B-948A51B2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93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7148E-F20D-8549-AD35-9E1722D7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5861F-0400-1C4B-A6EB-6340F5007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D9D807-597E-FA4E-82D2-27D16BE03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A20BD2-64D9-1E4A-9359-429F58BFD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ED4E-6179-4928-9989-5354EDFB96B7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805624-E84C-4343-931B-997CD85F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81983B-E56C-B840-AE31-11FDBD9C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0916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10D7D-1EBA-5240-9CC8-87B2EC537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5BFCD-64DC-344D-BF8D-AD8FCEC2D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FF3CCF-313A-D547-AAC1-FBE75AAC0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19465D5-4161-E143-91B7-16B0DC18E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0366D5A-B4CB-5847-B720-643FE1CD02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B83163-9B11-D24D-81A1-385FF0ADA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8BB0-6866-439D-8AEE-F1857C484583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81C5C7D-5362-AA4E-AFD4-08A77174B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C3086B-8518-A34F-95F9-A61D4FBB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0097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10163-55DA-D243-866C-B392D54C6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112158-AFC1-AA40-A78B-674386609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C5A25-4032-464B-BA8B-FD66CC167866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8CE0A0-2F2F-F848-8474-02781A70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6244BBA-7559-3743-B64B-0BD0AC215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7439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3481ED-E04C-504D-AEF8-7BE9B677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C9084-2F0E-4C65-89D5-7CE013CAA762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05BCF6B-5EC3-6D40-BC3F-7EB1D884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8F5BE6-D9F9-1B40-B5C4-A2C4ED7D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221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3B37E-5CDE-5643-ADA1-016BA5172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8EE187-5FBF-F84D-A0CB-101BCE615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79C6CB-2756-3A4A-A2B7-CC1633509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4DDC60A-5AE3-C64C-9BB8-FF1FE1CFB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BC9A8-EDFC-4C99-9A0A-2589C76DA878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F8CEE2-C694-B747-BBF2-8274A13A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8F3D25A-881B-D44B-ACD4-E783CE51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2726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5438E-AA9A-0749-B0C4-14D84979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D0E7D5-7719-7E4E-AF53-82D0197614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71B93F-4F54-1F42-B40E-D731985D0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5E6ED9-D227-D547-AF68-07E76ED8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45A77-9114-44B8-AE93-63F454ACEFFC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046872-197F-1F47-A472-DE3057BC4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933C3A-8AEC-3C47-8500-E78E54E0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3892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95E4AD-EA31-6446-BB67-572A26D96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49F1D3-7DB1-B74A-8AE3-E730D09E0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D5AF3C-B0EE-384E-8A57-F99B24249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0BF44B-AABC-4E5C-898A-4FD1C3248B01}" type="datetime1">
              <a:rPr kumimoji="1" lang="zh-CN" altLang="en-US" smtClean="0"/>
              <a:t>2019/6/15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7E7AD9-B187-1446-BBF9-EB720F212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E522DF-5F3E-9E40-B08E-36AF3FB9D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B48B5-98ED-0343-BC4C-9E84D7D99D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931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nickwu96/big_data_analysis_group3/blob/master/news/20190611%20161819_%E6%B5%B7%E5%A4%96%E6%96%B0%E9%97%BB.csv" TargetMode="External"/><Relationship Id="rId5" Type="http://schemas.openxmlformats.org/officeDocument/2006/relationships/hyperlink" Target="https://www.yidaiyilu.gov.cn/info/iList.jsp?cat_id=10005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idaiyilu.gov.cn/info/iList.jsp?cat_id=1000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hyperlink" Target="https://github.com/nickwu96/big_data_analysis_group3/blob/master/news/20190611%20161819_%E6%B5%B7%E5%A4%96%E6%96%B0%E9%97%BB.csv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idaiyilu.gov.cn/info/iList.jsp?cat_id=1000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hyperlink" Target="https://github.com/nickwu96/big_data_analysis_group3/blob/master/news/20190611%20161819_%E6%B5%B7%E5%A4%96%E6%96%B0%E9%97%BB.csv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/var/folders/qj/5pjtw3ls4cb80t7tpdfcj_yh0000gn/T/com.microsoft.Word/WebArchiveCopyPasteTempFiles/page15image3867616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idaiyilu.gov.cn/gbjg/gbgk/77073.ht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idaiyilu.gov.c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idaiyilu.gov.cn/info/iList.jsp?cat_id=1014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hyperlink" Target="https://github.com/nickwu96/big_data_analysis_group3/blob/master/news/20190611%20154754_%E9%AB%98%E5%B1%82%E5%8A%A8%E6%80%81_%E8%AF%8D%E9%A2%91.cs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ickwu96/big_data_analysis_group3/blob/master/news/20190611%20154754_%E9%AB%98%E5%B1%82%E5%8A%A8%E6%80%81_%E8%AF%8D%E9%A2%91.csv" TargetMode="External"/><Relationship Id="rId4" Type="http://schemas.openxmlformats.org/officeDocument/2006/relationships/hyperlink" Target="https://www.yidaiyilu.gov.cn/info/iList.jsp?cat_id=1014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419C940-A0A7-5746-B699-5289BCCF7C2C}"/>
              </a:ext>
            </a:extLst>
          </p:cNvPr>
          <p:cNvSpPr/>
          <p:nvPr/>
        </p:nvSpPr>
        <p:spPr>
          <a:xfrm>
            <a:off x="-1" y="2758038"/>
            <a:ext cx="12192000" cy="15152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3EE0A5-A576-E744-A2CE-6CA1604BB1FA}"/>
              </a:ext>
            </a:extLst>
          </p:cNvPr>
          <p:cNvSpPr txBox="1"/>
          <p:nvPr/>
        </p:nvSpPr>
        <p:spPr>
          <a:xfrm>
            <a:off x="-1" y="3065015"/>
            <a:ext cx="12277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一带一路典型国家人类发展指数相关性探究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64EA2C-F2B0-D545-8806-5F171957D386}"/>
              </a:ext>
            </a:extLst>
          </p:cNvPr>
          <p:cNvSpPr txBox="1"/>
          <p:nvPr/>
        </p:nvSpPr>
        <p:spPr>
          <a:xfrm>
            <a:off x="3135629" y="4964792"/>
            <a:ext cx="592074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400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《</a:t>
            </a:r>
            <a:r>
              <a:rPr kumimoji="1" lang="zh-CN" altLang="en-US" sz="2400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大数据分析</a:t>
            </a:r>
            <a:r>
              <a:rPr kumimoji="1" lang="en-US" altLang="zh-CN" sz="2400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A》-</a:t>
            </a:r>
            <a:r>
              <a:rPr kumimoji="1" lang="zh-CN" altLang="en-US" sz="2400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400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kumimoji="1" lang="zh-CN" altLang="en-US" sz="2400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组</a:t>
            </a:r>
            <a:endParaRPr kumimoji="1" lang="en-US" altLang="zh-CN" sz="2400" dirty="0">
              <a:solidFill>
                <a:srgbClr val="00549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2400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吴子祎、张晶、徐春辉、张恩嘉、丁文泽 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20ECBF8-7856-4B55-9386-185475D8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0987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中国一带一路网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“高层动态”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35A135B-78BA-46E7-8D85-84D67B085143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词频分析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840C64-6D01-4FD8-AEF3-B36F22C0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D29B389-DB5D-4D44-A00E-94326A289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783" y="1911519"/>
            <a:ext cx="5962965" cy="320807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77D7E97-758B-4192-ABDD-447D4A186230}"/>
              </a:ext>
            </a:extLst>
          </p:cNvPr>
          <p:cNvSpPr/>
          <p:nvPr/>
        </p:nvSpPr>
        <p:spPr>
          <a:xfrm>
            <a:off x="1211562" y="5894224"/>
            <a:ext cx="94532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词频</a:t>
            </a:r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</a:rPr>
              <a:t>Top10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：中国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非洲</a:t>
            </a:r>
            <a:r>
              <a:rPr lang="zh-CN" altLang="en-US" sz="2000" dirty="0"/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</a:rPr>
              <a:t>俄罗斯</a:t>
            </a:r>
            <a:r>
              <a:rPr lang="zh-CN" altLang="en-US" sz="2000" dirty="0"/>
              <a:t> </a:t>
            </a: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</a:rPr>
              <a:t>哈萨克斯坦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菲律宾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巴基斯坦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新加坡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越南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印度</a:t>
            </a:r>
            <a:r>
              <a:rPr lang="zh-CN" altLang="en-US" sz="2000" dirty="0"/>
              <a:t> 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老挝</a:t>
            </a:r>
            <a:r>
              <a:rPr lang="zh-CN" altLang="en-US" sz="2000" dirty="0"/>
              <a:t>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79C09D7-D211-40A2-8C5F-2D94D102BD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8" t="19061" r="2731" b="16883"/>
          <a:stretch/>
        </p:blipFill>
        <p:spPr>
          <a:xfrm>
            <a:off x="5827081" y="1905203"/>
            <a:ext cx="6302450" cy="30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04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中国一带一路网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“海外新闻”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35A135B-78BA-46E7-8D85-84D67B085143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词频分析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840C64-6D01-4FD8-AEF3-B36F22C0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11</a:t>
            </a:fld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357C293-3690-4FC5-A8EA-EB8DAA54B3FC}"/>
              </a:ext>
            </a:extLst>
          </p:cNvPr>
          <p:cNvSpPr txBox="1"/>
          <p:nvPr/>
        </p:nvSpPr>
        <p:spPr>
          <a:xfrm>
            <a:off x="8654132" y="1039681"/>
            <a:ext cx="3338004" cy="262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“海外新闻”版块：</a:t>
            </a:r>
            <a:endParaRPr lang="en-US" altLang="zh-CN" sz="3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8000" indent="-46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537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新闻列表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8000" indent="-46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2677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条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新闻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8000" indent="-46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出现了</a:t>
            </a: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53053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词</a:t>
            </a:r>
            <a:endParaRPr lang="zh-CN" altLang="en-US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1C57697-C501-4943-80FF-2CD33040CCAB}"/>
              </a:ext>
            </a:extLst>
          </p:cNvPr>
          <p:cNvGrpSpPr/>
          <p:nvPr/>
        </p:nvGrpSpPr>
        <p:grpSpPr>
          <a:xfrm>
            <a:off x="8916084" y="3966629"/>
            <a:ext cx="3686742" cy="2184188"/>
            <a:chOff x="9023418" y="3966629"/>
            <a:chExt cx="3686742" cy="21841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16184C8-A823-491E-8A80-BC42C15B196F}"/>
                </a:ext>
              </a:extLst>
            </p:cNvPr>
            <p:cNvSpPr txBox="1"/>
            <p:nvPr/>
          </p:nvSpPr>
          <p:spPr>
            <a:xfrm>
              <a:off x="9023418" y="3966629"/>
              <a:ext cx="3686742" cy="218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0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操作环境：</a:t>
              </a:r>
              <a:endParaRPr lang="en-US" altLang="zh-CN" sz="30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3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jieba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中文分词包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https://timgsa.baidu.com/timg?image&amp;quality=80&amp;size=b9999_10000&amp;sec=1560417645243&amp;di=036a0f8d415c3568ecf0271e36c2a6ee&amp;imgtype=0&amp;src=http%3A%2F%2Fimg.btwedo.com%2Fbccsk_com%2F20181210%2Fa20032001384f42c7f4af8afe8b7b31f1297.png">
              <a:extLst>
                <a:ext uri="{FF2B5EF4-FFF2-40B4-BE49-F238E27FC236}">
                  <a16:creationId xmlns:a16="http://schemas.microsoft.com/office/drawing/2014/main" id="{BF6E9137-AF65-4137-B40D-2BCDAF797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3418" y="4657352"/>
              <a:ext cx="2599432" cy="838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71DEFDC-484E-4191-9E75-544FEA43A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15" t="15160" r="12038" b="5197"/>
          <a:stretch/>
        </p:blipFill>
        <p:spPr>
          <a:xfrm>
            <a:off x="400369" y="1059254"/>
            <a:ext cx="8033019" cy="473851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B74AA14-C003-40BE-93CB-C0DF6EFCBA93}"/>
              </a:ext>
            </a:extLst>
          </p:cNvPr>
          <p:cNvSpPr/>
          <p:nvPr/>
        </p:nvSpPr>
        <p:spPr>
          <a:xfrm>
            <a:off x="78359" y="6323468"/>
            <a:ext cx="96023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中国一带一路网</a:t>
            </a:r>
            <a:r>
              <a:rPr lang="en-US" altLang="zh-CN" sz="1100" dirty="0"/>
              <a:t>-</a:t>
            </a:r>
            <a:r>
              <a:rPr lang="zh-CN" altLang="en-US" sz="1100" dirty="0"/>
              <a:t>“海外新闻”：</a:t>
            </a:r>
            <a:r>
              <a:rPr lang="en-US" altLang="zh-CN" sz="1100" dirty="0">
                <a:hlinkClick r:id="rId5"/>
              </a:rPr>
              <a:t>https://www.yidaiyilu.gov.cn/info/iList.jsp?cat_id=10005</a:t>
            </a:r>
            <a:endParaRPr lang="en-US" altLang="zh-CN" sz="1100" dirty="0"/>
          </a:p>
          <a:p>
            <a:r>
              <a:rPr lang="zh-CN" altLang="en-US" sz="1100" dirty="0"/>
              <a:t>数据结果：</a:t>
            </a:r>
            <a:r>
              <a:rPr lang="en-US" altLang="zh-CN" sz="1100" dirty="0">
                <a:hlinkClick r:id="rId6"/>
              </a:rPr>
              <a:t>https://github.com/nickwu96/big_data_analysis_group3/blob/master/news/20190611%20161819_%E6%B5%B7%E5%A4%96%E6%96%B0%E9%97%BB.csv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21801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中国一带一路网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“海外新闻”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35A135B-78BA-46E7-8D85-84D67B085143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词频分析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840C64-6D01-4FD8-AEF3-B36F22C0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12</a:t>
            </a:fld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74AA14-C003-40BE-93CB-C0DF6EFCBA93}"/>
              </a:ext>
            </a:extLst>
          </p:cNvPr>
          <p:cNvSpPr/>
          <p:nvPr/>
        </p:nvSpPr>
        <p:spPr>
          <a:xfrm>
            <a:off x="78359" y="6323468"/>
            <a:ext cx="96023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中国一带一路网</a:t>
            </a:r>
            <a:r>
              <a:rPr lang="en-US" altLang="zh-CN" sz="1100" dirty="0"/>
              <a:t>-</a:t>
            </a:r>
            <a:r>
              <a:rPr lang="zh-CN" altLang="en-US" sz="1100" dirty="0"/>
              <a:t>“海外新闻”：</a:t>
            </a:r>
            <a:r>
              <a:rPr lang="en-US" altLang="zh-CN" sz="1100" dirty="0">
                <a:hlinkClick r:id="rId3"/>
              </a:rPr>
              <a:t>https://www.yidaiyilu.gov.cn/info/iList.jsp?cat_id=10005</a:t>
            </a:r>
            <a:endParaRPr lang="en-US" altLang="zh-CN" sz="1100" dirty="0"/>
          </a:p>
          <a:p>
            <a:r>
              <a:rPr lang="zh-CN" altLang="en-US" sz="1100" dirty="0"/>
              <a:t>数据结果：</a:t>
            </a:r>
            <a:r>
              <a:rPr lang="en-US" altLang="zh-CN" sz="1100" dirty="0">
                <a:hlinkClick r:id="rId4"/>
              </a:rPr>
              <a:t>https://github.com/nickwu96/big_data_analysis_group3/blob/master/news/20190611%20161819_%E6%B5%B7%E5%A4%96%E6%96%B0%E9%97%BB.csv</a:t>
            </a:r>
            <a:endParaRPr lang="zh-CN" altLang="en-US" sz="1100" dirty="0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EC54F540-C835-479B-B2C0-97FF51EBA1F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59763" y="818051"/>
          <a:ext cx="9472473" cy="5325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449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中国一带一路网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“海外新闻”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35A135B-78BA-46E7-8D85-84D67B085143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词频分析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840C64-6D01-4FD8-AEF3-B36F22C0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13</a:t>
            </a:fld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74AA14-C003-40BE-93CB-C0DF6EFCBA93}"/>
              </a:ext>
            </a:extLst>
          </p:cNvPr>
          <p:cNvSpPr/>
          <p:nvPr/>
        </p:nvSpPr>
        <p:spPr>
          <a:xfrm>
            <a:off x="78359" y="6323468"/>
            <a:ext cx="96023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中国一带一路网</a:t>
            </a:r>
            <a:r>
              <a:rPr lang="en-US" altLang="zh-CN" sz="1100" dirty="0"/>
              <a:t>-</a:t>
            </a:r>
            <a:r>
              <a:rPr lang="zh-CN" altLang="en-US" sz="1100" dirty="0"/>
              <a:t>“海外新闻”：</a:t>
            </a:r>
            <a:r>
              <a:rPr lang="en-US" altLang="zh-CN" sz="1100" dirty="0">
                <a:hlinkClick r:id="rId3"/>
              </a:rPr>
              <a:t>https://www.yidaiyilu.gov.cn/info/iList.jsp?cat_id=10005</a:t>
            </a:r>
            <a:endParaRPr lang="en-US" altLang="zh-CN" sz="1100" dirty="0"/>
          </a:p>
          <a:p>
            <a:r>
              <a:rPr lang="zh-CN" altLang="en-US" sz="1100" dirty="0"/>
              <a:t>数据结果：</a:t>
            </a:r>
            <a:r>
              <a:rPr lang="en-US" altLang="zh-CN" sz="1100" dirty="0">
                <a:hlinkClick r:id="rId4"/>
              </a:rPr>
              <a:t>https://github.com/nickwu96/big_data_analysis_group3/blob/master/news/20190611%20161819_%E6%B5%B7%E5%A4%96%E6%96%B0%E9%97%BB.csv</a:t>
            </a:r>
            <a:endParaRPr lang="zh-CN" altLang="en-US" sz="11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77BF03-7C0D-4A10-8048-BB24A235D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3879" y="1839048"/>
            <a:ext cx="6249879" cy="33624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BA743E-1234-4274-930D-E68E05ADC6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771" b="17929"/>
          <a:stretch/>
        </p:blipFill>
        <p:spPr>
          <a:xfrm>
            <a:off x="5616970" y="1957631"/>
            <a:ext cx="6575030" cy="294273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CFDF81C-4539-4BC3-8B38-7F4DB3651D51}"/>
              </a:ext>
            </a:extLst>
          </p:cNvPr>
          <p:cNvSpPr/>
          <p:nvPr/>
        </p:nvSpPr>
        <p:spPr>
          <a:xfrm>
            <a:off x="1233136" y="5428304"/>
            <a:ext cx="97257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词频</a:t>
            </a:r>
            <a:r>
              <a:rPr lang="en-US" altLang="zh-CN" sz="2000" dirty="0">
                <a:solidFill>
                  <a:srgbClr val="000000"/>
                </a:solidFill>
                <a:latin typeface="等线" panose="02010600030101010101" pitchFamily="2" charset="-122"/>
              </a:rPr>
              <a:t>Top10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：非洲 </a:t>
            </a: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</a:rPr>
              <a:t>俄罗斯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 巴基斯坦 泰国 老挝 </a:t>
            </a: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</a:rPr>
              <a:t>柬埔寨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 英国 </a:t>
            </a:r>
            <a:r>
              <a:rPr lang="zh-CN" altLang="en-US" sz="2000" b="1" dirty="0">
                <a:solidFill>
                  <a:srgbClr val="FF0000"/>
                </a:solidFill>
                <a:latin typeface="等线" panose="02010600030101010101" pitchFamily="2" charset="-122"/>
              </a:rPr>
              <a:t>哈萨克斯坦</a:t>
            </a:r>
            <a:r>
              <a:rPr lang="zh-CN" altLang="en-US" sz="2000" dirty="0">
                <a:solidFill>
                  <a:srgbClr val="000000"/>
                </a:solidFill>
                <a:latin typeface="等线" panose="02010600030101010101" pitchFamily="2" charset="-122"/>
              </a:rPr>
              <a:t> 缅甸 马来西亚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1074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国家选取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35A135B-78BA-46E7-8D85-84D67B085143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词频分析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840C64-6D01-4FD8-AEF3-B36F22C0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14</a:t>
            </a:fld>
            <a:endParaRPr kumimoji="1"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2ECC2E0-BED4-471D-B3F0-3FC34A9049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0819" y="1445924"/>
          <a:ext cx="4027949" cy="4594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394">
                  <a:extLst>
                    <a:ext uri="{9D8B030D-6E8A-4147-A177-3AD203B41FA5}">
                      <a16:colId xmlns:a16="http://schemas.microsoft.com/office/drawing/2014/main" val="3489346886"/>
                    </a:ext>
                  </a:extLst>
                </a:gridCol>
                <a:gridCol w="2538555">
                  <a:extLst>
                    <a:ext uri="{9D8B030D-6E8A-4147-A177-3AD203B41FA5}">
                      <a16:colId xmlns:a16="http://schemas.microsoft.com/office/drawing/2014/main" val="907475949"/>
                    </a:ext>
                  </a:extLst>
                </a:gridCol>
              </a:tblGrid>
              <a:tr h="5743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国家</a:t>
                      </a:r>
                    </a:p>
                  </a:txBody>
                  <a:tcPr marL="110088" marR="110088" marT="55044" marB="5504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收入水平</a:t>
                      </a:r>
                    </a:p>
                  </a:txBody>
                  <a:tcPr marL="110088" marR="110088" marT="55044" marB="55044" anchor="ctr"/>
                </a:tc>
                <a:extLst>
                  <a:ext uri="{0D108BD9-81ED-4DB2-BD59-A6C34878D82A}">
                    <a16:rowId xmlns:a16="http://schemas.microsoft.com/office/drawing/2014/main" val="2308801386"/>
                  </a:ext>
                </a:extLst>
              </a:tr>
              <a:tr h="5743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俄罗斯</a:t>
                      </a:r>
                    </a:p>
                  </a:txBody>
                  <a:tcPr marL="110088" marR="110088" marT="55044" marB="5504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中高等收入国家</a:t>
                      </a:r>
                    </a:p>
                  </a:txBody>
                  <a:tcPr marL="110088" marR="110088" marT="55044" marB="55044" anchor="ctr"/>
                </a:tc>
                <a:extLst>
                  <a:ext uri="{0D108BD9-81ED-4DB2-BD59-A6C34878D82A}">
                    <a16:rowId xmlns:a16="http://schemas.microsoft.com/office/drawing/2014/main" val="3428721227"/>
                  </a:ext>
                </a:extLst>
              </a:tr>
              <a:tr h="5743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白罗斯</a:t>
                      </a:r>
                    </a:p>
                  </a:txBody>
                  <a:tcPr marL="110088" marR="110088" marT="55044" marB="550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中高等收入国家</a:t>
                      </a:r>
                      <a:endParaRPr lang="en-US" altLang="zh-CN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10088" marR="110088" marT="55044" marB="55044" anchor="ctr"/>
                </a:tc>
                <a:extLst>
                  <a:ext uri="{0D108BD9-81ED-4DB2-BD59-A6C34878D82A}">
                    <a16:rowId xmlns:a16="http://schemas.microsoft.com/office/drawing/2014/main" val="173154936"/>
                  </a:ext>
                </a:extLst>
              </a:tr>
              <a:tr h="5743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柬埔寨</a:t>
                      </a:r>
                    </a:p>
                  </a:txBody>
                  <a:tcPr marL="110088" marR="110088" marT="55044" marB="5504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中低等收入国家</a:t>
                      </a:r>
                    </a:p>
                  </a:txBody>
                  <a:tcPr marL="110088" marR="110088" marT="55044" marB="55044" anchor="ctr"/>
                </a:tc>
                <a:extLst>
                  <a:ext uri="{0D108BD9-81ED-4DB2-BD59-A6C34878D82A}">
                    <a16:rowId xmlns:a16="http://schemas.microsoft.com/office/drawing/2014/main" val="2405606022"/>
                  </a:ext>
                </a:extLst>
              </a:tr>
              <a:tr h="5743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土耳其</a:t>
                      </a:r>
                    </a:p>
                  </a:txBody>
                  <a:tcPr marL="110088" marR="110088" marT="55044" marB="5504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中高等收入国家</a:t>
                      </a:r>
                    </a:p>
                  </a:txBody>
                  <a:tcPr marL="110088" marR="110088" marT="55044" marB="55044" anchor="ctr"/>
                </a:tc>
                <a:extLst>
                  <a:ext uri="{0D108BD9-81ED-4DB2-BD59-A6C34878D82A}">
                    <a16:rowId xmlns:a16="http://schemas.microsoft.com/office/drawing/2014/main" val="3919192475"/>
                  </a:ext>
                </a:extLst>
              </a:tr>
              <a:tr h="5743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哈萨克斯坦</a:t>
                      </a:r>
                    </a:p>
                  </a:txBody>
                  <a:tcPr marL="110088" marR="110088" marT="55044" marB="5504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中高等收入国家</a:t>
                      </a:r>
                    </a:p>
                  </a:txBody>
                  <a:tcPr marL="110088" marR="110088" marT="55044" marB="55044" anchor="ctr"/>
                </a:tc>
                <a:extLst>
                  <a:ext uri="{0D108BD9-81ED-4DB2-BD59-A6C34878D82A}">
                    <a16:rowId xmlns:a16="http://schemas.microsoft.com/office/drawing/2014/main" val="2426783913"/>
                  </a:ext>
                </a:extLst>
              </a:tr>
              <a:tr h="5743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斯里兰卡</a:t>
                      </a:r>
                    </a:p>
                  </a:txBody>
                  <a:tcPr marL="110088" marR="110088" marT="55044" marB="5504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中低等收入国家</a:t>
                      </a:r>
                    </a:p>
                  </a:txBody>
                  <a:tcPr marL="110088" marR="110088" marT="55044" marB="55044" anchor="ctr"/>
                </a:tc>
                <a:extLst>
                  <a:ext uri="{0D108BD9-81ED-4DB2-BD59-A6C34878D82A}">
                    <a16:rowId xmlns:a16="http://schemas.microsoft.com/office/drawing/2014/main" val="172890963"/>
                  </a:ext>
                </a:extLst>
              </a:tr>
              <a:tr h="57430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马尔代夫</a:t>
                      </a:r>
                    </a:p>
                  </a:txBody>
                  <a:tcPr marL="110088" marR="110088" marT="55044" marB="5504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7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中高等收入国家</a:t>
                      </a:r>
                    </a:p>
                  </a:txBody>
                  <a:tcPr marL="110088" marR="110088" marT="55044" marB="55044" anchor="ctr"/>
                </a:tc>
                <a:extLst>
                  <a:ext uri="{0D108BD9-81ED-4DB2-BD59-A6C34878D82A}">
                    <a16:rowId xmlns:a16="http://schemas.microsoft.com/office/drawing/2014/main" val="1953990635"/>
                  </a:ext>
                </a:extLst>
              </a:tr>
            </a:tbl>
          </a:graphicData>
        </a:graphic>
      </p:graphicFrame>
      <p:sp>
        <p:nvSpPr>
          <p:cNvPr id="11" name="earth-globe_63872">
            <a:extLst>
              <a:ext uri="{FF2B5EF4-FFF2-40B4-BE49-F238E27FC236}">
                <a16:creationId xmlns:a16="http://schemas.microsoft.com/office/drawing/2014/main" id="{3C259FD0-69C2-45C2-A297-0D1664450DAE}"/>
              </a:ext>
            </a:extLst>
          </p:cNvPr>
          <p:cNvSpPr>
            <a:spLocks noChangeAspect="1"/>
          </p:cNvSpPr>
          <p:nvPr/>
        </p:nvSpPr>
        <p:spPr bwMode="auto">
          <a:xfrm>
            <a:off x="10919892" y="235038"/>
            <a:ext cx="867815" cy="866453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13" h="613">
                <a:moveTo>
                  <a:pt x="307" y="0"/>
                </a:moveTo>
                <a:cubicBezTo>
                  <a:pt x="137" y="0"/>
                  <a:pt x="0" y="137"/>
                  <a:pt x="0" y="307"/>
                </a:cubicBezTo>
                <a:cubicBezTo>
                  <a:pt x="0" y="476"/>
                  <a:pt x="137" y="613"/>
                  <a:pt x="307" y="613"/>
                </a:cubicBezTo>
                <a:cubicBezTo>
                  <a:pt x="476" y="613"/>
                  <a:pt x="613" y="476"/>
                  <a:pt x="613" y="307"/>
                </a:cubicBezTo>
                <a:cubicBezTo>
                  <a:pt x="613" y="137"/>
                  <a:pt x="476" y="0"/>
                  <a:pt x="307" y="0"/>
                </a:cubicBezTo>
                <a:close/>
                <a:moveTo>
                  <a:pt x="559" y="293"/>
                </a:moveTo>
                <a:lnTo>
                  <a:pt x="475" y="293"/>
                </a:lnTo>
                <a:cubicBezTo>
                  <a:pt x="474" y="249"/>
                  <a:pt x="468" y="208"/>
                  <a:pt x="458" y="170"/>
                </a:cubicBezTo>
                <a:cubicBezTo>
                  <a:pt x="474" y="161"/>
                  <a:pt x="487" y="150"/>
                  <a:pt x="495" y="138"/>
                </a:cubicBezTo>
                <a:cubicBezTo>
                  <a:pt x="532" y="179"/>
                  <a:pt x="556" y="234"/>
                  <a:pt x="559" y="293"/>
                </a:cubicBezTo>
                <a:close/>
                <a:moveTo>
                  <a:pt x="451" y="505"/>
                </a:moveTo>
                <a:cubicBezTo>
                  <a:pt x="448" y="510"/>
                  <a:pt x="440" y="518"/>
                  <a:pt x="425" y="525"/>
                </a:cubicBezTo>
                <a:cubicBezTo>
                  <a:pt x="430" y="515"/>
                  <a:pt x="435" y="505"/>
                  <a:pt x="440" y="495"/>
                </a:cubicBezTo>
                <a:cubicBezTo>
                  <a:pt x="446" y="499"/>
                  <a:pt x="449" y="502"/>
                  <a:pt x="451" y="505"/>
                </a:cubicBezTo>
                <a:close/>
                <a:moveTo>
                  <a:pt x="173" y="495"/>
                </a:moveTo>
                <a:cubicBezTo>
                  <a:pt x="178" y="505"/>
                  <a:pt x="183" y="515"/>
                  <a:pt x="188" y="525"/>
                </a:cubicBezTo>
                <a:cubicBezTo>
                  <a:pt x="174" y="518"/>
                  <a:pt x="165" y="510"/>
                  <a:pt x="163" y="505"/>
                </a:cubicBezTo>
                <a:cubicBezTo>
                  <a:pt x="164" y="502"/>
                  <a:pt x="168" y="499"/>
                  <a:pt x="173" y="495"/>
                </a:cubicBezTo>
                <a:close/>
                <a:moveTo>
                  <a:pt x="163" y="108"/>
                </a:moveTo>
                <a:cubicBezTo>
                  <a:pt x="165" y="103"/>
                  <a:pt x="174" y="96"/>
                  <a:pt x="188" y="88"/>
                </a:cubicBezTo>
                <a:cubicBezTo>
                  <a:pt x="183" y="98"/>
                  <a:pt x="178" y="108"/>
                  <a:pt x="173" y="119"/>
                </a:cubicBezTo>
                <a:cubicBezTo>
                  <a:pt x="168" y="115"/>
                  <a:pt x="164" y="111"/>
                  <a:pt x="163" y="108"/>
                </a:cubicBezTo>
                <a:close/>
                <a:moveTo>
                  <a:pt x="440" y="119"/>
                </a:moveTo>
                <a:cubicBezTo>
                  <a:pt x="435" y="108"/>
                  <a:pt x="430" y="98"/>
                  <a:pt x="425" y="88"/>
                </a:cubicBezTo>
                <a:cubicBezTo>
                  <a:pt x="440" y="96"/>
                  <a:pt x="448" y="103"/>
                  <a:pt x="451" y="108"/>
                </a:cubicBezTo>
                <a:cubicBezTo>
                  <a:pt x="449" y="111"/>
                  <a:pt x="446" y="115"/>
                  <a:pt x="440" y="119"/>
                </a:cubicBezTo>
                <a:close/>
                <a:moveTo>
                  <a:pt x="333" y="65"/>
                </a:moveTo>
                <a:cubicBezTo>
                  <a:pt x="335" y="66"/>
                  <a:pt x="337" y="66"/>
                  <a:pt x="340" y="66"/>
                </a:cubicBezTo>
                <a:cubicBezTo>
                  <a:pt x="359" y="80"/>
                  <a:pt x="377" y="106"/>
                  <a:pt x="391" y="141"/>
                </a:cubicBezTo>
                <a:cubicBezTo>
                  <a:pt x="375" y="145"/>
                  <a:pt x="356" y="149"/>
                  <a:pt x="333" y="151"/>
                </a:cubicBezTo>
                <a:lnTo>
                  <a:pt x="333" y="65"/>
                </a:lnTo>
                <a:close/>
                <a:moveTo>
                  <a:pt x="274" y="66"/>
                </a:moveTo>
                <a:cubicBezTo>
                  <a:pt x="276" y="66"/>
                  <a:pt x="278" y="66"/>
                  <a:pt x="280" y="65"/>
                </a:cubicBezTo>
                <a:lnTo>
                  <a:pt x="280" y="151"/>
                </a:lnTo>
                <a:cubicBezTo>
                  <a:pt x="258" y="149"/>
                  <a:pt x="238" y="145"/>
                  <a:pt x="222" y="141"/>
                </a:cubicBezTo>
                <a:cubicBezTo>
                  <a:pt x="236" y="106"/>
                  <a:pt x="255" y="80"/>
                  <a:pt x="274" y="66"/>
                </a:cubicBezTo>
                <a:close/>
                <a:moveTo>
                  <a:pt x="280" y="204"/>
                </a:moveTo>
                <a:lnTo>
                  <a:pt x="280" y="293"/>
                </a:lnTo>
                <a:lnTo>
                  <a:pt x="192" y="293"/>
                </a:lnTo>
                <a:cubicBezTo>
                  <a:pt x="193" y="256"/>
                  <a:pt x="197" y="222"/>
                  <a:pt x="205" y="191"/>
                </a:cubicBezTo>
                <a:cubicBezTo>
                  <a:pt x="228" y="198"/>
                  <a:pt x="253" y="202"/>
                  <a:pt x="280" y="204"/>
                </a:cubicBezTo>
                <a:close/>
                <a:moveTo>
                  <a:pt x="280" y="347"/>
                </a:moveTo>
                <a:lnTo>
                  <a:pt x="280" y="409"/>
                </a:lnTo>
                <a:cubicBezTo>
                  <a:pt x="253" y="411"/>
                  <a:pt x="228" y="416"/>
                  <a:pt x="205" y="422"/>
                </a:cubicBezTo>
                <a:cubicBezTo>
                  <a:pt x="199" y="399"/>
                  <a:pt x="195" y="374"/>
                  <a:pt x="193" y="347"/>
                </a:cubicBezTo>
                <a:lnTo>
                  <a:pt x="280" y="347"/>
                </a:lnTo>
                <a:close/>
                <a:moveTo>
                  <a:pt x="280" y="463"/>
                </a:moveTo>
                <a:lnTo>
                  <a:pt x="280" y="548"/>
                </a:lnTo>
                <a:cubicBezTo>
                  <a:pt x="278" y="548"/>
                  <a:pt x="276" y="548"/>
                  <a:pt x="274" y="547"/>
                </a:cubicBezTo>
                <a:cubicBezTo>
                  <a:pt x="255" y="533"/>
                  <a:pt x="236" y="507"/>
                  <a:pt x="222" y="473"/>
                </a:cubicBezTo>
                <a:cubicBezTo>
                  <a:pt x="238" y="468"/>
                  <a:pt x="258" y="464"/>
                  <a:pt x="280" y="463"/>
                </a:cubicBezTo>
                <a:close/>
                <a:moveTo>
                  <a:pt x="340" y="547"/>
                </a:moveTo>
                <a:cubicBezTo>
                  <a:pt x="338" y="548"/>
                  <a:pt x="335" y="548"/>
                  <a:pt x="333" y="548"/>
                </a:cubicBezTo>
                <a:lnTo>
                  <a:pt x="333" y="463"/>
                </a:lnTo>
                <a:cubicBezTo>
                  <a:pt x="356" y="464"/>
                  <a:pt x="375" y="468"/>
                  <a:pt x="391" y="473"/>
                </a:cubicBezTo>
                <a:cubicBezTo>
                  <a:pt x="377" y="507"/>
                  <a:pt x="359" y="533"/>
                  <a:pt x="340" y="547"/>
                </a:cubicBezTo>
                <a:close/>
                <a:moveTo>
                  <a:pt x="333" y="409"/>
                </a:moveTo>
                <a:lnTo>
                  <a:pt x="333" y="347"/>
                </a:lnTo>
                <a:lnTo>
                  <a:pt x="420" y="347"/>
                </a:lnTo>
                <a:cubicBezTo>
                  <a:pt x="418" y="374"/>
                  <a:pt x="414" y="399"/>
                  <a:pt x="408" y="422"/>
                </a:cubicBezTo>
                <a:cubicBezTo>
                  <a:pt x="386" y="416"/>
                  <a:pt x="360" y="411"/>
                  <a:pt x="333" y="409"/>
                </a:cubicBezTo>
                <a:close/>
                <a:moveTo>
                  <a:pt x="333" y="293"/>
                </a:moveTo>
                <a:lnTo>
                  <a:pt x="333" y="204"/>
                </a:lnTo>
                <a:cubicBezTo>
                  <a:pt x="360" y="202"/>
                  <a:pt x="386" y="198"/>
                  <a:pt x="408" y="191"/>
                </a:cubicBezTo>
                <a:cubicBezTo>
                  <a:pt x="416" y="222"/>
                  <a:pt x="421" y="256"/>
                  <a:pt x="422" y="293"/>
                </a:cubicBezTo>
                <a:lnTo>
                  <a:pt x="333" y="293"/>
                </a:lnTo>
                <a:close/>
                <a:moveTo>
                  <a:pt x="118" y="138"/>
                </a:moveTo>
                <a:cubicBezTo>
                  <a:pt x="126" y="150"/>
                  <a:pt x="139" y="161"/>
                  <a:pt x="155" y="170"/>
                </a:cubicBezTo>
                <a:cubicBezTo>
                  <a:pt x="145" y="208"/>
                  <a:pt x="139" y="249"/>
                  <a:pt x="138" y="293"/>
                </a:cubicBezTo>
                <a:lnTo>
                  <a:pt x="54" y="293"/>
                </a:lnTo>
                <a:cubicBezTo>
                  <a:pt x="57" y="234"/>
                  <a:pt x="81" y="179"/>
                  <a:pt x="118" y="138"/>
                </a:cubicBezTo>
                <a:close/>
                <a:moveTo>
                  <a:pt x="57" y="347"/>
                </a:moveTo>
                <a:lnTo>
                  <a:pt x="139" y="347"/>
                </a:lnTo>
                <a:cubicBezTo>
                  <a:pt x="142" y="381"/>
                  <a:pt x="147" y="413"/>
                  <a:pt x="155" y="443"/>
                </a:cubicBezTo>
                <a:cubicBezTo>
                  <a:pt x="139" y="452"/>
                  <a:pt x="126" y="463"/>
                  <a:pt x="118" y="476"/>
                </a:cubicBezTo>
                <a:cubicBezTo>
                  <a:pt x="87" y="440"/>
                  <a:pt x="65" y="396"/>
                  <a:pt x="57" y="347"/>
                </a:cubicBezTo>
                <a:close/>
                <a:moveTo>
                  <a:pt x="495" y="476"/>
                </a:moveTo>
                <a:cubicBezTo>
                  <a:pt x="487" y="463"/>
                  <a:pt x="474" y="452"/>
                  <a:pt x="458" y="443"/>
                </a:cubicBezTo>
                <a:cubicBezTo>
                  <a:pt x="466" y="413"/>
                  <a:pt x="472" y="381"/>
                  <a:pt x="474" y="347"/>
                </a:cubicBezTo>
                <a:lnTo>
                  <a:pt x="557" y="347"/>
                </a:lnTo>
                <a:cubicBezTo>
                  <a:pt x="549" y="396"/>
                  <a:pt x="527" y="440"/>
                  <a:pt x="495" y="4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2448EA0-C00F-4833-80B7-586B267D2983}"/>
              </a:ext>
            </a:extLst>
          </p:cNvPr>
          <p:cNvSpPr/>
          <p:nvPr/>
        </p:nvSpPr>
        <p:spPr>
          <a:xfrm>
            <a:off x="4971728" y="653168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国家选取</a:t>
            </a:r>
            <a:endParaRPr lang="zh-CN" alt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478161-0068-47E6-BA1B-1807479273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3" t="12417" r="2735" b="18874"/>
          <a:stretch/>
        </p:blipFill>
        <p:spPr>
          <a:xfrm>
            <a:off x="4589755" y="1760064"/>
            <a:ext cx="7519387" cy="396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6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4C0EFC-FF7E-E446-B3B8-9B704FFF93CD}"/>
              </a:ext>
            </a:extLst>
          </p:cNvPr>
          <p:cNvSpPr/>
          <p:nvPr/>
        </p:nvSpPr>
        <p:spPr>
          <a:xfrm>
            <a:off x="0" y="3520440"/>
            <a:ext cx="411480" cy="16916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9E6716-1A55-2A49-9733-915953DC6D43}"/>
              </a:ext>
            </a:extLst>
          </p:cNvPr>
          <p:cNvSpPr txBox="1"/>
          <p:nvPr/>
        </p:nvSpPr>
        <p:spPr>
          <a:xfrm>
            <a:off x="708660" y="3950761"/>
            <a:ext cx="9121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r>
              <a:rPr kumimoji="1" lang="zh-CN" altLang="en-US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数据选取与处理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7986BE-E3DB-4D79-AD47-6FB19683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291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885571A3-4908-8A47-9FBA-69C9DB6D467C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数据选取与处理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7B8106A-90F1-D843-A23A-30537DBF39A0}"/>
              </a:ext>
            </a:extLst>
          </p:cNvPr>
          <p:cNvSpPr txBox="1"/>
          <p:nvPr/>
        </p:nvSpPr>
        <p:spPr>
          <a:xfrm>
            <a:off x="481929" y="826448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人类发展指数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因变量选取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A460CB-C266-AB4E-A4B2-D4300A1ABE04}"/>
              </a:ext>
            </a:extLst>
          </p:cNvPr>
          <p:cNvSpPr/>
          <p:nvPr/>
        </p:nvSpPr>
        <p:spPr>
          <a:xfrm>
            <a:off x="647481" y="6375722"/>
            <a:ext cx="7658104" cy="29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8AFD4F-CDC7-5842-A9A9-0268701402CE}"/>
              </a:ext>
            </a:extLst>
          </p:cNvPr>
          <p:cNvSpPr txBox="1"/>
          <p:nvPr/>
        </p:nvSpPr>
        <p:spPr>
          <a:xfrm>
            <a:off x="712637" y="4476810"/>
            <a:ext cx="5086128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发布机构：联合国开发计划署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作用：指导在发展中国家援助战略的制定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数据范围：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1990~2017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涉及内容：健康寿命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教育获得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收入水平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处理：指标归一化，介于</a:t>
            </a: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0~1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之间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069" y="1217897"/>
            <a:ext cx="9705975" cy="2400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65" y="4665415"/>
            <a:ext cx="3743325" cy="60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966" y="3709650"/>
            <a:ext cx="5972175" cy="866775"/>
          </a:xfrm>
          <a:prstGeom prst="rect">
            <a:avLst/>
          </a:prstGeom>
        </p:spPr>
      </p:pic>
      <p:sp>
        <p:nvSpPr>
          <p:cNvPr id="11" name="上弧形箭头 10"/>
          <p:cNvSpPr/>
          <p:nvPr/>
        </p:nvSpPr>
        <p:spPr>
          <a:xfrm rot="2888224" flipV="1">
            <a:off x="1700345" y="3326082"/>
            <a:ext cx="1950999" cy="597194"/>
          </a:xfrm>
          <a:prstGeom prst="curvedDownArrow">
            <a:avLst/>
          </a:prstGeom>
          <a:solidFill>
            <a:srgbClr val="C695BC"/>
          </a:solidFill>
          <a:ln>
            <a:solidFill>
              <a:srgbClr val="C69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上弧形箭头 15"/>
          <p:cNvSpPr/>
          <p:nvPr/>
        </p:nvSpPr>
        <p:spPr>
          <a:xfrm rot="4730353">
            <a:off x="8830947" y="3976286"/>
            <a:ext cx="1633732" cy="607535"/>
          </a:xfrm>
          <a:prstGeom prst="curvedDownArrow">
            <a:avLst>
              <a:gd name="adj1" fmla="val 25000"/>
              <a:gd name="adj2" fmla="val 39129"/>
              <a:gd name="adj3" fmla="val 25000"/>
            </a:avLst>
          </a:prstGeom>
          <a:solidFill>
            <a:srgbClr val="C695BC"/>
          </a:solidFill>
          <a:ln>
            <a:solidFill>
              <a:srgbClr val="C69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177FBF-9ED7-4419-A024-24050C76A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630D74-93C5-4EE6-BD68-0D168AB20A24}"/>
              </a:ext>
            </a:extLst>
          </p:cNvPr>
          <p:cNvSpPr/>
          <p:nvPr/>
        </p:nvSpPr>
        <p:spPr>
          <a:xfrm>
            <a:off x="6575466" y="6273225"/>
            <a:ext cx="6235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参考文献：“人类发展指数技术手册”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http://hdr.undp.org/sites/default/files/hdr2018_technical_notes.pdf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785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37B8106A-90F1-D843-A23A-30537DBF39A0}"/>
              </a:ext>
            </a:extLst>
          </p:cNvPr>
          <p:cNvSpPr txBox="1"/>
          <p:nvPr/>
        </p:nvSpPr>
        <p:spPr>
          <a:xfrm>
            <a:off x="481929" y="826448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整体人类发展指数提高，非洲地区较为落后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数据描述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0599CE-E760-9F4B-AD23-8262F664F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81" y="1530143"/>
            <a:ext cx="3829052" cy="2705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6912C07-ADFB-2744-9605-4D5B811E9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33" y="1530143"/>
            <a:ext cx="3829052" cy="27058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FFF9DA6-4C3B-4E46-980E-65C1669AA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81" y="3948734"/>
            <a:ext cx="3829052" cy="27058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254E99B-60B0-D54A-ABD6-A62DCF1AB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533" y="3948734"/>
            <a:ext cx="3829052" cy="270580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BA460CB-C266-AB4E-A4B2-D4300A1ABE04}"/>
              </a:ext>
            </a:extLst>
          </p:cNvPr>
          <p:cNvSpPr/>
          <p:nvPr/>
        </p:nvSpPr>
        <p:spPr>
          <a:xfrm>
            <a:off x="647481" y="6375722"/>
            <a:ext cx="7658104" cy="29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362B8A-AC79-9541-A725-CCA1BB96BBE0}"/>
              </a:ext>
            </a:extLst>
          </p:cNvPr>
          <p:cNvSpPr/>
          <p:nvPr/>
        </p:nvSpPr>
        <p:spPr>
          <a:xfrm>
            <a:off x="647481" y="1521746"/>
            <a:ext cx="7658104" cy="4845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8AFD4F-CDC7-5842-A9A9-0268701402CE}"/>
              </a:ext>
            </a:extLst>
          </p:cNvPr>
          <p:cNvSpPr txBox="1"/>
          <p:nvPr/>
        </p:nvSpPr>
        <p:spPr>
          <a:xfrm>
            <a:off x="1907142" y="1575963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F9A3BE-6482-5245-AC2F-2843BFBDB84E}"/>
              </a:ext>
            </a:extLst>
          </p:cNvPr>
          <p:cNvSpPr txBox="1"/>
          <p:nvPr/>
        </p:nvSpPr>
        <p:spPr>
          <a:xfrm>
            <a:off x="5585147" y="1575962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4E75C1-98AA-8040-B4A5-63680F06A049}"/>
              </a:ext>
            </a:extLst>
          </p:cNvPr>
          <p:cNvSpPr txBox="1"/>
          <p:nvPr/>
        </p:nvSpPr>
        <p:spPr>
          <a:xfrm>
            <a:off x="1907142" y="4004091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1BC5AE3-3149-D64B-ACB7-E5B06E01F84D}"/>
              </a:ext>
            </a:extLst>
          </p:cNvPr>
          <p:cNvSpPr txBox="1"/>
          <p:nvPr/>
        </p:nvSpPr>
        <p:spPr>
          <a:xfrm>
            <a:off x="5585147" y="4004090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67C6A76-F8F1-4DE6-9FE7-7B1ED3F4C9AF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数据选取与处理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8760EC4-465E-480D-88C2-719084A4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17</a:t>
            </a:fld>
            <a:endParaRPr kumimoji="1" lang="zh-CN" altLang="en-US"/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DA590A5D-EF81-3A4E-8E43-7D9B633BF486}"/>
              </a:ext>
            </a:extLst>
          </p:cNvPr>
          <p:cNvGraphicFramePr>
            <a:graphicFrameLocks/>
          </p:cNvGraphicFramePr>
          <p:nvPr/>
        </p:nvGraphicFramePr>
        <p:xfrm>
          <a:off x="8305585" y="1521746"/>
          <a:ext cx="3886415" cy="2426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FCB68A76-6A30-D146-B7E8-459A52AC3DBF}"/>
              </a:ext>
            </a:extLst>
          </p:cNvPr>
          <p:cNvSpPr txBox="1"/>
          <p:nvPr/>
        </p:nvSpPr>
        <p:spPr>
          <a:xfrm>
            <a:off x="8468708" y="4254820"/>
            <a:ext cx="3665929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中国人类发展指数与七国平均水平趋近，并赶超世界平均水平。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七国平均人类发展指数逐渐超过世界平均水平。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9303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EBBBEF6-BF09-BF42-946A-F93A8A09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11" y="1530143"/>
            <a:ext cx="3829051" cy="27058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0FA705-744E-D443-901C-636F96FD5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533" y="1530143"/>
            <a:ext cx="3829051" cy="270580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2B9F4B8-8F28-B540-9F55-B49158FDE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11" y="3944535"/>
            <a:ext cx="3829051" cy="27058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FE7B3AF-F22F-D34E-A231-20C450D354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533" y="3948734"/>
            <a:ext cx="3829051" cy="2705802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37B8106A-90F1-D843-A23A-30537DBF39A0}"/>
              </a:ext>
            </a:extLst>
          </p:cNvPr>
          <p:cNvSpPr txBox="1"/>
          <p:nvPr/>
        </p:nvSpPr>
        <p:spPr>
          <a:xfrm>
            <a:off x="481929" y="826448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整体教育指数提高，非洲地区较为落后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数据描述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A460CB-C266-AB4E-A4B2-D4300A1ABE04}"/>
              </a:ext>
            </a:extLst>
          </p:cNvPr>
          <p:cNvSpPr/>
          <p:nvPr/>
        </p:nvSpPr>
        <p:spPr>
          <a:xfrm>
            <a:off x="647481" y="6375722"/>
            <a:ext cx="7658104" cy="29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362B8A-AC79-9541-A725-CCA1BB96BBE0}"/>
              </a:ext>
            </a:extLst>
          </p:cNvPr>
          <p:cNvSpPr/>
          <p:nvPr/>
        </p:nvSpPr>
        <p:spPr>
          <a:xfrm>
            <a:off x="647481" y="1521746"/>
            <a:ext cx="7658104" cy="4845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8AFD4F-CDC7-5842-A9A9-0268701402CE}"/>
              </a:ext>
            </a:extLst>
          </p:cNvPr>
          <p:cNvSpPr txBox="1"/>
          <p:nvPr/>
        </p:nvSpPr>
        <p:spPr>
          <a:xfrm>
            <a:off x="1907142" y="1575963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F9A3BE-6482-5245-AC2F-2843BFBDB84E}"/>
              </a:ext>
            </a:extLst>
          </p:cNvPr>
          <p:cNvSpPr txBox="1"/>
          <p:nvPr/>
        </p:nvSpPr>
        <p:spPr>
          <a:xfrm>
            <a:off x="5585147" y="1575962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4E75C1-98AA-8040-B4A5-63680F06A049}"/>
              </a:ext>
            </a:extLst>
          </p:cNvPr>
          <p:cNvSpPr txBox="1"/>
          <p:nvPr/>
        </p:nvSpPr>
        <p:spPr>
          <a:xfrm>
            <a:off x="1907142" y="4004091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1BC5AE3-3149-D64B-ACB7-E5B06E01F84D}"/>
              </a:ext>
            </a:extLst>
          </p:cNvPr>
          <p:cNvSpPr txBox="1"/>
          <p:nvPr/>
        </p:nvSpPr>
        <p:spPr>
          <a:xfrm>
            <a:off x="5585147" y="4004090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36CDF21B-D898-4C2F-9915-C24F812E74A8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数据选取与处理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8AFDD8-E5AB-4A59-A4A3-F3E335C2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18</a:t>
            </a:fld>
            <a:endParaRPr kumimoji="1" lang="zh-CN" altLang="en-US"/>
          </a:p>
        </p:txBody>
      </p:sp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3E0A9DA3-76A1-0947-911E-9B43F5DF04E4}"/>
              </a:ext>
            </a:extLst>
          </p:cNvPr>
          <p:cNvGraphicFramePr>
            <a:graphicFrameLocks/>
          </p:cNvGraphicFramePr>
          <p:nvPr/>
        </p:nvGraphicFramePr>
        <p:xfrm>
          <a:off x="8274398" y="1507142"/>
          <a:ext cx="3860239" cy="2445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40F60E7A-48B2-294E-99B1-A9876847615E}"/>
              </a:ext>
            </a:extLst>
          </p:cNvPr>
          <p:cNvSpPr txBox="1"/>
          <p:nvPr/>
        </p:nvSpPr>
        <p:spPr>
          <a:xfrm>
            <a:off x="8468708" y="4254820"/>
            <a:ext cx="3665929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中国教育指数趋近世界平均水平，但距七国平均水平仍有差距。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七国平均教育指数逐渐超过世界平均水平。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9806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F2FDD108-3F16-5C41-AB11-FFE544AB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80" y="1528532"/>
            <a:ext cx="3831331" cy="270741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6B6F0FB-1FB8-2442-8BAE-ACAB5CD6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777" y="1528532"/>
            <a:ext cx="3831331" cy="270741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AA12930-1258-C34C-8DFD-5C43B4446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80" y="3938725"/>
            <a:ext cx="3831331" cy="270741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E09C5A4-DFA7-8649-AD33-2C10459E9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057" y="3940336"/>
            <a:ext cx="3831331" cy="2707413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37B8106A-90F1-D843-A23A-30537DBF39A0}"/>
              </a:ext>
            </a:extLst>
          </p:cNvPr>
          <p:cNvSpPr txBox="1"/>
          <p:nvPr/>
        </p:nvSpPr>
        <p:spPr>
          <a:xfrm>
            <a:off x="481929" y="826448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整体收入指数提高，非洲地区较为落后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数据描述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A460CB-C266-AB4E-A4B2-D4300A1ABE04}"/>
              </a:ext>
            </a:extLst>
          </p:cNvPr>
          <p:cNvSpPr/>
          <p:nvPr/>
        </p:nvSpPr>
        <p:spPr>
          <a:xfrm>
            <a:off x="647481" y="6375722"/>
            <a:ext cx="7658104" cy="29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362B8A-AC79-9541-A725-CCA1BB96BBE0}"/>
              </a:ext>
            </a:extLst>
          </p:cNvPr>
          <p:cNvSpPr/>
          <p:nvPr/>
        </p:nvSpPr>
        <p:spPr>
          <a:xfrm>
            <a:off x="647481" y="1521746"/>
            <a:ext cx="7658104" cy="4845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8AFD4F-CDC7-5842-A9A9-0268701402CE}"/>
              </a:ext>
            </a:extLst>
          </p:cNvPr>
          <p:cNvSpPr txBox="1"/>
          <p:nvPr/>
        </p:nvSpPr>
        <p:spPr>
          <a:xfrm>
            <a:off x="1907142" y="1575963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F9A3BE-6482-5245-AC2F-2843BFBDB84E}"/>
              </a:ext>
            </a:extLst>
          </p:cNvPr>
          <p:cNvSpPr txBox="1"/>
          <p:nvPr/>
        </p:nvSpPr>
        <p:spPr>
          <a:xfrm>
            <a:off x="5585147" y="1575962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4E75C1-98AA-8040-B4A5-63680F06A049}"/>
              </a:ext>
            </a:extLst>
          </p:cNvPr>
          <p:cNvSpPr txBox="1"/>
          <p:nvPr/>
        </p:nvSpPr>
        <p:spPr>
          <a:xfrm>
            <a:off x="1907142" y="4004091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1BC5AE3-3149-D64B-ACB7-E5B06E01F84D}"/>
              </a:ext>
            </a:extLst>
          </p:cNvPr>
          <p:cNvSpPr txBox="1"/>
          <p:nvPr/>
        </p:nvSpPr>
        <p:spPr>
          <a:xfrm>
            <a:off x="5585147" y="4004090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94B94289-AA1B-4246-BA61-EAADBF5933CC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数据选取与处理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9062823-FB72-4BDC-9DA8-D0CD2EB9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19</a:t>
            </a:fld>
            <a:endParaRPr kumimoji="1" lang="zh-CN" altLang="en-US"/>
          </a:p>
        </p:txBody>
      </p: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4D8B296A-6280-EE45-9D08-43F05B19208D}"/>
              </a:ext>
            </a:extLst>
          </p:cNvPr>
          <p:cNvGraphicFramePr>
            <a:graphicFrameLocks/>
          </p:cNvGraphicFramePr>
          <p:nvPr/>
        </p:nvGraphicFramePr>
        <p:xfrm>
          <a:off x="8297107" y="1513349"/>
          <a:ext cx="3894893" cy="2425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2BB9CCB5-3AB3-4B43-B7C4-ACD6B65DD0C4}"/>
              </a:ext>
            </a:extLst>
          </p:cNvPr>
          <p:cNvSpPr txBox="1"/>
          <p:nvPr/>
        </p:nvSpPr>
        <p:spPr>
          <a:xfrm>
            <a:off x="8468708" y="4254820"/>
            <a:ext cx="3665929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中国收入指数近十年内赶超世界平均水平，与七国平均水平趋近。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七国平均收入指数逐渐超过世界平均水平。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49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E899AD6-5C00-415C-A0A4-9EFA08A9E008}"/>
              </a:ext>
            </a:extLst>
          </p:cNvPr>
          <p:cNvGrpSpPr/>
          <p:nvPr/>
        </p:nvGrpSpPr>
        <p:grpSpPr>
          <a:xfrm>
            <a:off x="249023" y="2709229"/>
            <a:ext cx="1905428" cy="1753265"/>
            <a:chOff x="435784" y="2705337"/>
            <a:chExt cx="1905428" cy="1753265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F489B071-11DD-0448-B896-01E3C84BE47F}"/>
                </a:ext>
              </a:extLst>
            </p:cNvPr>
            <p:cNvSpPr/>
            <p:nvPr/>
          </p:nvSpPr>
          <p:spPr>
            <a:xfrm>
              <a:off x="525803" y="2705337"/>
              <a:ext cx="1753265" cy="17532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28436FB-C8AA-3748-9A77-D70BB2516141}"/>
                </a:ext>
              </a:extLst>
            </p:cNvPr>
            <p:cNvSpPr txBox="1"/>
            <p:nvPr/>
          </p:nvSpPr>
          <p:spPr>
            <a:xfrm>
              <a:off x="435784" y="3602152"/>
              <a:ext cx="190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研究背景</a:t>
              </a:r>
              <a:endPara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9C3EE65-43E6-EB43-8C18-2B865324813F}"/>
                </a:ext>
              </a:extLst>
            </p:cNvPr>
            <p:cNvSpPr/>
            <p:nvPr/>
          </p:nvSpPr>
          <p:spPr>
            <a:xfrm>
              <a:off x="1112960" y="2877617"/>
              <a:ext cx="551076" cy="4715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01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1386E0C-0ADE-3C4B-9EF3-D4204F388E7A}"/>
              </a:ext>
            </a:extLst>
          </p:cNvPr>
          <p:cNvSpPr txBox="1"/>
          <p:nvPr/>
        </p:nvSpPr>
        <p:spPr>
          <a:xfrm>
            <a:off x="4667250" y="1423940"/>
            <a:ext cx="285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45F85B78-1C8D-2847-83E2-C2851F5CD90B}"/>
              </a:ext>
            </a:extLst>
          </p:cNvPr>
          <p:cNvCxnSpPr/>
          <p:nvPr/>
        </p:nvCxnSpPr>
        <p:spPr>
          <a:xfrm>
            <a:off x="1417320" y="2262307"/>
            <a:ext cx="9357360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圆角矩形 4">
            <a:extLst>
              <a:ext uri="{FF2B5EF4-FFF2-40B4-BE49-F238E27FC236}">
                <a16:creationId xmlns:a16="http://schemas.microsoft.com/office/drawing/2014/main" id="{F806BF7D-46F5-4E9C-884E-72B5D420F535}"/>
              </a:ext>
            </a:extLst>
          </p:cNvPr>
          <p:cNvSpPr/>
          <p:nvPr/>
        </p:nvSpPr>
        <p:spPr>
          <a:xfrm>
            <a:off x="2297128" y="2709229"/>
            <a:ext cx="1753265" cy="175326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93BE7F8-4163-4DA6-A6E9-57F620140617}"/>
              </a:ext>
            </a:extLst>
          </p:cNvPr>
          <p:cNvSpPr/>
          <p:nvPr/>
        </p:nvSpPr>
        <p:spPr>
          <a:xfrm>
            <a:off x="2782156" y="2881509"/>
            <a:ext cx="755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7E3F9BB-70EF-4D36-AA7B-4FEE14B16C67}"/>
              </a:ext>
            </a:extLst>
          </p:cNvPr>
          <p:cNvGrpSpPr/>
          <p:nvPr/>
        </p:nvGrpSpPr>
        <p:grpSpPr>
          <a:xfrm>
            <a:off x="6119341" y="2709229"/>
            <a:ext cx="1905428" cy="1753265"/>
            <a:chOff x="435784" y="2705337"/>
            <a:chExt cx="1905428" cy="1753265"/>
          </a:xfrm>
        </p:grpSpPr>
        <p:sp>
          <p:nvSpPr>
            <p:cNvPr id="31" name="圆角矩形 4">
              <a:extLst>
                <a:ext uri="{FF2B5EF4-FFF2-40B4-BE49-F238E27FC236}">
                  <a16:creationId xmlns:a16="http://schemas.microsoft.com/office/drawing/2014/main" id="{9C34CDA4-3482-4964-A5A2-AEE7C4628A55}"/>
                </a:ext>
              </a:extLst>
            </p:cNvPr>
            <p:cNvSpPr/>
            <p:nvPr/>
          </p:nvSpPr>
          <p:spPr>
            <a:xfrm>
              <a:off x="525803" y="2705337"/>
              <a:ext cx="1753265" cy="17532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B69C14FB-D818-42E5-9455-65F5871D6492}"/>
                </a:ext>
              </a:extLst>
            </p:cNvPr>
            <p:cNvSpPr txBox="1"/>
            <p:nvPr/>
          </p:nvSpPr>
          <p:spPr>
            <a:xfrm>
              <a:off x="435784" y="3602152"/>
              <a:ext cx="190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回归分析</a:t>
              </a:r>
              <a:endPara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6ED6AF1-8480-4408-A70E-6FC749E9EE2B}"/>
                </a:ext>
              </a:extLst>
            </p:cNvPr>
            <p:cNvSpPr/>
            <p:nvPr/>
          </p:nvSpPr>
          <p:spPr>
            <a:xfrm>
              <a:off x="1010831" y="2877617"/>
              <a:ext cx="75533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04</a:t>
              </a:r>
            </a:p>
          </p:txBody>
        </p:sp>
      </p:grpSp>
      <p:sp>
        <p:nvSpPr>
          <p:cNvPr id="39" name="圆角矩形 4">
            <a:extLst>
              <a:ext uri="{FF2B5EF4-FFF2-40B4-BE49-F238E27FC236}">
                <a16:creationId xmlns:a16="http://schemas.microsoft.com/office/drawing/2014/main" id="{8D0B0B78-86DE-43B9-B2D8-729C29EF66B3}"/>
              </a:ext>
            </a:extLst>
          </p:cNvPr>
          <p:cNvSpPr/>
          <p:nvPr/>
        </p:nvSpPr>
        <p:spPr>
          <a:xfrm>
            <a:off x="4253244" y="2709229"/>
            <a:ext cx="1753265" cy="175326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52A1CBF-9329-4ECF-924D-1C8F763C84A0}"/>
              </a:ext>
            </a:extLst>
          </p:cNvPr>
          <p:cNvSpPr txBox="1"/>
          <p:nvPr/>
        </p:nvSpPr>
        <p:spPr>
          <a:xfrm>
            <a:off x="2233928" y="3605115"/>
            <a:ext cx="1905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词频分析</a:t>
            </a:r>
            <a:endParaRPr kumimoji="1"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7D54C6D-7FD4-406B-AD48-2B2DB0BE953B}"/>
              </a:ext>
            </a:extLst>
          </p:cNvPr>
          <p:cNvSpPr/>
          <p:nvPr/>
        </p:nvSpPr>
        <p:spPr>
          <a:xfrm>
            <a:off x="4738272" y="2881509"/>
            <a:ext cx="755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F6DD806-F8F8-4733-8EB0-BAFCF895A358}"/>
              </a:ext>
            </a:extLst>
          </p:cNvPr>
          <p:cNvGrpSpPr/>
          <p:nvPr/>
        </p:nvGrpSpPr>
        <p:grpSpPr>
          <a:xfrm>
            <a:off x="8052644" y="2709229"/>
            <a:ext cx="1905428" cy="1753265"/>
            <a:chOff x="435784" y="2705337"/>
            <a:chExt cx="1905428" cy="1753265"/>
          </a:xfrm>
        </p:grpSpPr>
        <p:sp>
          <p:nvSpPr>
            <p:cNvPr id="43" name="圆角矩形 4">
              <a:extLst>
                <a:ext uri="{FF2B5EF4-FFF2-40B4-BE49-F238E27FC236}">
                  <a16:creationId xmlns:a16="http://schemas.microsoft.com/office/drawing/2014/main" id="{F82C9180-CE8C-442D-B9A8-851049BFB79F}"/>
                </a:ext>
              </a:extLst>
            </p:cNvPr>
            <p:cNvSpPr/>
            <p:nvPr/>
          </p:nvSpPr>
          <p:spPr>
            <a:xfrm>
              <a:off x="525803" y="2705337"/>
              <a:ext cx="1753265" cy="17532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B44EEAEA-C90B-4D0C-810B-0B5DAD088555}"/>
                </a:ext>
              </a:extLst>
            </p:cNvPr>
            <p:cNvSpPr txBox="1"/>
            <p:nvPr/>
          </p:nvSpPr>
          <p:spPr>
            <a:xfrm>
              <a:off x="435784" y="3602152"/>
              <a:ext cx="1905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机器学习</a:t>
              </a:r>
              <a:endParaRPr kumimoji="1"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3E932D6-7919-4B5E-8633-2D6131A4EB84}"/>
                </a:ext>
              </a:extLst>
            </p:cNvPr>
            <p:cNvSpPr/>
            <p:nvPr/>
          </p:nvSpPr>
          <p:spPr>
            <a:xfrm>
              <a:off x="1010831" y="2877617"/>
              <a:ext cx="75533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05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49606DA-1904-4ABB-B7D8-FBCF681C73C1}"/>
              </a:ext>
            </a:extLst>
          </p:cNvPr>
          <p:cNvGrpSpPr/>
          <p:nvPr/>
        </p:nvGrpSpPr>
        <p:grpSpPr>
          <a:xfrm>
            <a:off x="10001729" y="2709229"/>
            <a:ext cx="1905428" cy="1753265"/>
            <a:chOff x="2207109" y="2705335"/>
            <a:chExt cx="1905428" cy="1753265"/>
          </a:xfrm>
        </p:grpSpPr>
        <p:sp>
          <p:nvSpPr>
            <p:cNvPr id="52" name="圆角矩形 4">
              <a:extLst>
                <a:ext uri="{FF2B5EF4-FFF2-40B4-BE49-F238E27FC236}">
                  <a16:creationId xmlns:a16="http://schemas.microsoft.com/office/drawing/2014/main" id="{C7131358-3F00-4723-8E28-24072144B1E0}"/>
                </a:ext>
              </a:extLst>
            </p:cNvPr>
            <p:cNvSpPr/>
            <p:nvPr/>
          </p:nvSpPr>
          <p:spPr>
            <a:xfrm>
              <a:off x="2288239" y="2705335"/>
              <a:ext cx="1753265" cy="1753265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2F275FAF-0078-4237-9C54-3CEC1209FBC8}"/>
                </a:ext>
              </a:extLst>
            </p:cNvPr>
            <p:cNvSpPr txBox="1"/>
            <p:nvPr/>
          </p:nvSpPr>
          <p:spPr>
            <a:xfrm>
              <a:off x="2207109" y="3448808"/>
              <a:ext cx="190542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总结与</a:t>
              </a:r>
              <a:endParaRPr lang="en-US" altLang="zh-CN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/>
              <a:r>
                <a:rPr kumimoji="1" lang="zh-CN" altLang="en-US" sz="28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展望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696FC4F-DB63-4BFE-B2E6-3F1BA45AFB18}"/>
                </a:ext>
              </a:extLst>
            </p:cNvPr>
            <p:cNvSpPr/>
            <p:nvPr/>
          </p:nvSpPr>
          <p:spPr>
            <a:xfrm>
              <a:off x="2782156" y="2879669"/>
              <a:ext cx="75533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3600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06</a:t>
              </a:r>
            </a:p>
          </p:txBody>
        </p:sp>
      </p:grp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015EAF-0670-4174-BF0A-0E6A7344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2</a:t>
            </a:fld>
            <a:endParaRPr kumimoji="1"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720001E-5F8E-43A9-AD32-28F0E55DC265}"/>
              </a:ext>
            </a:extLst>
          </p:cNvPr>
          <p:cNvSpPr txBox="1"/>
          <p:nvPr/>
        </p:nvSpPr>
        <p:spPr>
          <a:xfrm>
            <a:off x="4215672" y="3485352"/>
            <a:ext cx="1905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数据选取及处理</a:t>
            </a:r>
            <a:endParaRPr kumimoji="1" lang="zh-CN" altLang="en-US" sz="28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25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1D01FE42-8C0C-694D-84DF-C676DF5A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17" y="1520135"/>
            <a:ext cx="3843213" cy="27158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6DF18F2-75A4-8D45-8CF2-94A8FABF2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850" y="1520135"/>
            <a:ext cx="3843213" cy="27158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A4EDF66-9305-A74E-AC6E-A8E2B15E6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17" y="3944005"/>
            <a:ext cx="3843213" cy="27158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A52F4E6-3C13-8C4B-B8B6-6E9021A70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850" y="3945616"/>
            <a:ext cx="3843213" cy="2715810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37B8106A-90F1-D843-A23A-30537DBF39A0}"/>
              </a:ext>
            </a:extLst>
          </p:cNvPr>
          <p:cNvSpPr txBox="1"/>
          <p:nvPr/>
        </p:nvSpPr>
        <p:spPr>
          <a:xfrm>
            <a:off x="481929" y="826448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整体寿命指数提高，非洲地区较为落后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数据描述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A460CB-C266-AB4E-A4B2-D4300A1ABE04}"/>
              </a:ext>
            </a:extLst>
          </p:cNvPr>
          <p:cNvSpPr/>
          <p:nvPr/>
        </p:nvSpPr>
        <p:spPr>
          <a:xfrm>
            <a:off x="647481" y="6375722"/>
            <a:ext cx="7658104" cy="29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362B8A-AC79-9541-A725-CCA1BB96BBE0}"/>
              </a:ext>
            </a:extLst>
          </p:cNvPr>
          <p:cNvSpPr/>
          <p:nvPr/>
        </p:nvSpPr>
        <p:spPr>
          <a:xfrm>
            <a:off x="647481" y="1521746"/>
            <a:ext cx="7658104" cy="4845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8AFD4F-CDC7-5842-A9A9-0268701402CE}"/>
              </a:ext>
            </a:extLst>
          </p:cNvPr>
          <p:cNvSpPr txBox="1"/>
          <p:nvPr/>
        </p:nvSpPr>
        <p:spPr>
          <a:xfrm>
            <a:off x="1907142" y="1575963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1990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F9A3BE-6482-5245-AC2F-2843BFBDB84E}"/>
              </a:ext>
            </a:extLst>
          </p:cNvPr>
          <p:cNvSpPr txBox="1"/>
          <p:nvPr/>
        </p:nvSpPr>
        <p:spPr>
          <a:xfrm>
            <a:off x="5585147" y="1575962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2000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4E75C1-98AA-8040-B4A5-63680F06A049}"/>
              </a:ext>
            </a:extLst>
          </p:cNvPr>
          <p:cNvSpPr txBox="1"/>
          <p:nvPr/>
        </p:nvSpPr>
        <p:spPr>
          <a:xfrm>
            <a:off x="1907142" y="4004091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2010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1BC5AE3-3149-D64B-ACB7-E5B06E01F84D}"/>
              </a:ext>
            </a:extLst>
          </p:cNvPr>
          <p:cNvSpPr txBox="1"/>
          <p:nvPr/>
        </p:nvSpPr>
        <p:spPr>
          <a:xfrm>
            <a:off x="5585147" y="4004090"/>
            <a:ext cx="1611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kumimoji="1"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C4CF43E6-A1C6-43F1-B9D3-9C1C46B1862E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数据选取与处理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A758C1-FE58-45AD-BBE5-09AAE0836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20</a:t>
            </a:fld>
            <a:endParaRPr kumimoji="1" lang="zh-CN" altLang="en-US"/>
          </a:p>
        </p:txBody>
      </p:sp>
      <p:graphicFrame>
        <p:nvGraphicFramePr>
          <p:cNvPr id="26" name="图表 25">
            <a:extLst>
              <a:ext uri="{FF2B5EF4-FFF2-40B4-BE49-F238E27FC236}">
                <a16:creationId xmlns:a16="http://schemas.microsoft.com/office/drawing/2014/main" id="{4D8B296A-6280-EE45-9D08-43F05B19208D}"/>
              </a:ext>
            </a:extLst>
          </p:cNvPr>
          <p:cNvGraphicFramePr>
            <a:graphicFrameLocks/>
          </p:cNvGraphicFramePr>
          <p:nvPr/>
        </p:nvGraphicFramePr>
        <p:xfrm>
          <a:off x="8285388" y="1520135"/>
          <a:ext cx="3906612" cy="2423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7CAFA782-09EE-014E-8CA6-518845786011}"/>
              </a:ext>
            </a:extLst>
          </p:cNvPr>
          <p:cNvSpPr txBox="1"/>
          <p:nvPr/>
        </p:nvSpPr>
        <p:spPr>
          <a:xfrm>
            <a:off x="8468708" y="4254820"/>
            <a:ext cx="3665929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中国寿命指数一直超过世界平均水平及七国平均水平。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七国平均寿命指数接近世界平均水平。</a:t>
            </a: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663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>
            <a:extLst>
              <a:ext uri="{FF2B5EF4-FFF2-40B4-BE49-F238E27FC236}">
                <a16:creationId xmlns:a16="http://schemas.microsoft.com/office/drawing/2014/main" id="{37B8106A-90F1-D843-A23A-30537DBF39A0}"/>
              </a:ext>
            </a:extLst>
          </p:cNvPr>
          <p:cNvSpPr txBox="1"/>
          <p:nvPr/>
        </p:nvSpPr>
        <p:spPr>
          <a:xfrm>
            <a:off x="481928" y="826448"/>
            <a:ext cx="8160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世界银行数据库</a:t>
            </a:r>
            <a:r>
              <a:rPr lang="en-US" altLang="zh-CN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World Bank Database-</a:t>
            </a: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初步筛选</a:t>
            </a:r>
            <a:r>
              <a:rPr lang="en-US" altLang="zh-CN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14</a:t>
            </a: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个指标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自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变量选取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A460CB-C266-AB4E-A4B2-D4300A1ABE04}"/>
              </a:ext>
            </a:extLst>
          </p:cNvPr>
          <p:cNvSpPr/>
          <p:nvPr/>
        </p:nvSpPr>
        <p:spPr>
          <a:xfrm>
            <a:off x="647481" y="6375722"/>
            <a:ext cx="7658104" cy="29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647479" y="1347004"/>
          <a:ext cx="10949788" cy="50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7447">
                  <a:extLst>
                    <a:ext uri="{9D8B030D-6E8A-4147-A177-3AD203B41FA5}">
                      <a16:colId xmlns:a16="http://schemas.microsoft.com/office/drawing/2014/main" val="3571851566"/>
                    </a:ext>
                  </a:extLst>
                </a:gridCol>
                <a:gridCol w="2737447">
                  <a:extLst>
                    <a:ext uri="{9D8B030D-6E8A-4147-A177-3AD203B41FA5}">
                      <a16:colId xmlns:a16="http://schemas.microsoft.com/office/drawing/2014/main" val="366745438"/>
                    </a:ext>
                  </a:extLst>
                </a:gridCol>
                <a:gridCol w="2737447">
                  <a:extLst>
                    <a:ext uri="{9D8B030D-6E8A-4147-A177-3AD203B41FA5}">
                      <a16:colId xmlns:a16="http://schemas.microsoft.com/office/drawing/2014/main" val="2629213060"/>
                    </a:ext>
                  </a:extLst>
                </a:gridCol>
                <a:gridCol w="2737447">
                  <a:extLst>
                    <a:ext uri="{9D8B030D-6E8A-4147-A177-3AD203B41FA5}">
                      <a16:colId xmlns:a16="http://schemas.microsoft.com/office/drawing/2014/main" val="2530321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数据年份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可获取性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777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1980-2017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大部分有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贷款利率减去存款利率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51324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存款利率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1980-2017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大部分有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370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股票交易总额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1975-2017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大部分有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</a:t>
                      </a:r>
                      <a:r>
                        <a:rPr lang="en-US" altLang="zh-CN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GDP</a:t>
                      </a: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的比例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85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商品出口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1960-2017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基本全有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现价美元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647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商品进口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1960-2017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基本全有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现价美元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394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国际旅游收入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1995-2017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基本全有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占总出口百分比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3681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国际旅游支出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1995-2017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基本全有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占总进口百分比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401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高科技出口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1988-2018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大部分有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现价美元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21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男性劳动力参与率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1990-2018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基本全有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 15 岁以上男性人口百分比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9209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识字率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1980-2016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一部分有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青年男性占 15-24 岁男性人口的百分比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422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城市化率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1960-2017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基本全有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9611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抚养比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1960-2017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基本全有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6005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铁路总公里数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1996-2017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大部分有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2385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通电率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1990-2016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大部分有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占人口的百分比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202886"/>
                  </a:ext>
                </a:extLst>
              </a:tr>
            </a:tbl>
          </a:graphicData>
        </a:graphic>
      </p:graphicFrame>
      <p:sp>
        <p:nvSpPr>
          <p:cNvPr id="8" name="TextBox 3">
            <a:extLst>
              <a:ext uri="{FF2B5EF4-FFF2-40B4-BE49-F238E27FC236}">
                <a16:creationId xmlns:a16="http://schemas.microsoft.com/office/drawing/2014/main" id="{A35A135B-78BA-46E7-8D85-84D67B085143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数据选取与处理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6F2914-FB90-49E0-8CCB-330ED62E0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6350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4C0EFC-FF7E-E446-B3B8-9B704FFF93CD}"/>
              </a:ext>
            </a:extLst>
          </p:cNvPr>
          <p:cNvSpPr/>
          <p:nvPr/>
        </p:nvSpPr>
        <p:spPr>
          <a:xfrm>
            <a:off x="0" y="3520440"/>
            <a:ext cx="411480" cy="16916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9E6716-1A55-2A49-9733-915953DC6D43}"/>
              </a:ext>
            </a:extLst>
          </p:cNvPr>
          <p:cNvSpPr txBox="1"/>
          <p:nvPr/>
        </p:nvSpPr>
        <p:spPr>
          <a:xfrm>
            <a:off x="708660" y="3950761"/>
            <a:ext cx="9121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r>
              <a:rPr kumimoji="1" lang="zh-CN" altLang="en-US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回归分析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997C4F9-9BDA-4F16-9400-671EBFB89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0264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885571A3-4908-8A47-9FBA-69C9DB6D467C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回归分析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7B8106A-90F1-D843-A23A-30537DBF39A0}"/>
              </a:ext>
            </a:extLst>
          </p:cNvPr>
          <p:cNvSpPr txBox="1"/>
          <p:nvPr/>
        </p:nvSpPr>
        <p:spPr>
          <a:xfrm>
            <a:off x="481929" y="826448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原始数据</a:t>
            </a:r>
            <a:r>
              <a:rPr lang="en-US" altLang="zh-CN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</a:t>
            </a:r>
            <a:r>
              <a:rPr lang="en-US" altLang="zh-CN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年为例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时间维度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分析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A460CB-C266-AB4E-A4B2-D4300A1ABE04}"/>
              </a:ext>
            </a:extLst>
          </p:cNvPr>
          <p:cNvSpPr/>
          <p:nvPr/>
        </p:nvSpPr>
        <p:spPr>
          <a:xfrm>
            <a:off x="647481" y="6375722"/>
            <a:ext cx="7658104" cy="29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976715" y="2350639"/>
            <a:ext cx="4215285" cy="313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时间维度的分析是指，将一个年份作为一个分析单元，七个国家作为每个分析单元的样本。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蓝色指标为因变量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橙色指标为自变量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标黄部分为缺少值，用平均值填充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29" y="1375117"/>
            <a:ext cx="7173788" cy="24568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29" y="3918921"/>
            <a:ext cx="7173788" cy="24568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C3592A-28CD-4645-83C8-7D516E26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2196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885571A3-4908-8A47-9FBA-69C9DB6D467C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结果与分析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7B8106A-90F1-D843-A23A-30537DBF39A0}"/>
              </a:ext>
            </a:extLst>
          </p:cNvPr>
          <p:cNvSpPr txBox="1"/>
          <p:nvPr/>
        </p:nvSpPr>
        <p:spPr>
          <a:xfrm>
            <a:off x="481929" y="826448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相关性分析及回归采用指标的选取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时间维度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分析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A460CB-C266-AB4E-A4B2-D4300A1ABE04}"/>
              </a:ext>
            </a:extLst>
          </p:cNvPr>
          <p:cNvSpPr/>
          <p:nvPr/>
        </p:nvSpPr>
        <p:spPr>
          <a:xfrm>
            <a:off x="647481" y="6375722"/>
            <a:ext cx="7658104" cy="29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B8AFD4F-CDC7-5842-A9A9-0268701402CE}"/>
              </a:ext>
            </a:extLst>
          </p:cNvPr>
          <p:cNvSpPr txBox="1"/>
          <p:nvPr/>
        </p:nvSpPr>
        <p:spPr>
          <a:xfrm>
            <a:off x="323740" y="1747185"/>
            <a:ext cx="55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指标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58" y="1412724"/>
            <a:ext cx="10879258" cy="9570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83" y="2626110"/>
            <a:ext cx="11630233" cy="2831734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4025590" y="1412724"/>
            <a:ext cx="970156" cy="95706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7820507" y="1422539"/>
            <a:ext cx="2650488" cy="95706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81929" y="5693785"/>
            <a:ext cx="8392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参与回归的指标：商品进口量、男性劳动力参与率、城镇化水平、抚养比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C94ED-42D2-453F-8A81-84CC6C2C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49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885571A3-4908-8A47-9FBA-69C9DB6D467C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结果与分析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7B8106A-90F1-D843-A23A-30537DBF39A0}"/>
              </a:ext>
            </a:extLst>
          </p:cNvPr>
          <p:cNvSpPr txBox="1"/>
          <p:nvPr/>
        </p:nvSpPr>
        <p:spPr>
          <a:xfrm>
            <a:off x="481929" y="826448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回归结果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时间维度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分析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A460CB-C266-AB4E-A4B2-D4300A1ABE04}"/>
              </a:ext>
            </a:extLst>
          </p:cNvPr>
          <p:cNvSpPr/>
          <p:nvPr/>
        </p:nvSpPr>
        <p:spPr>
          <a:xfrm>
            <a:off x="647481" y="6375722"/>
            <a:ext cx="7658104" cy="29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2706" y="4205768"/>
            <a:ext cx="11740662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商品进口量对教育、收入水平影响很小，回归系数量级为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10^(-13)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，可以忽略不计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城镇化率（黄色）的影响较小，系数量级为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10^(-3)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男性劳动力参与率（灰色）和抚养比（蓝色）的系数量级为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10^(-2)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城镇化率（黄色）对教育、收入水平影响无明显规律；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男性劳动力参与率（灰色）与教育呈正相关，影响逐渐增强至不变；与收入水平呈负相关，影响程度逐渐减弱；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抚养比（蓝色）与教育和收入程度呈负相关，抚养比越高，教育和收入水平越低，与认知匹配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037" y="1357054"/>
            <a:ext cx="4770000" cy="270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58" y="1357054"/>
            <a:ext cx="4765263" cy="27000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9D8FA6-B824-41B6-A8E3-1182B33FE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26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885571A3-4908-8A47-9FBA-69C9DB6D467C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结果与分析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7B8106A-90F1-D843-A23A-30537DBF39A0}"/>
              </a:ext>
            </a:extLst>
          </p:cNvPr>
          <p:cNvSpPr txBox="1"/>
          <p:nvPr/>
        </p:nvSpPr>
        <p:spPr>
          <a:xfrm>
            <a:off x="481929" y="826448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回归结果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时间维度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668196" y="4482306"/>
            <a:ext cx="10457085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商品进口量对健康寿命、人类发展水平影响很小，回归系数量级为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10^(-13)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，可以忽略不计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健康寿命水平方面，城镇化率呈负相关，负相关程度逐渐降低至趋于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；男性劳动力参与率和抚养比逐渐由正相关逐渐变为负相关；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总体人类发展指数方面，抚养比、城镇化率呈负相关，男性劳动力参与率呈正相关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23" y="1436429"/>
            <a:ext cx="4770000" cy="270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997" y="1436429"/>
            <a:ext cx="4765264" cy="27000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7BDA67-9303-418E-8CD7-3D17A91C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6290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885571A3-4908-8A47-9FBA-69C9DB6D467C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结果与分析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37B8106A-90F1-D843-A23A-30537DBF39A0}"/>
              </a:ext>
            </a:extLst>
          </p:cNvPr>
          <p:cNvSpPr txBox="1"/>
          <p:nvPr/>
        </p:nvSpPr>
        <p:spPr>
          <a:xfrm>
            <a:off x="481929" y="826448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i="1" dirty="0">
                <a:solidFill>
                  <a:schemeClr val="accent1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无显著结果原因分析</a:t>
            </a:r>
            <a:endParaRPr kumimoji="0" lang="zh-CN" altLang="en-US" sz="2400" i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时间维度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分析</a:t>
            </a:r>
          </a:p>
        </p:txBody>
      </p:sp>
      <p:sp>
        <p:nvSpPr>
          <p:cNvPr id="5" name="矩形 4"/>
          <p:cNvSpPr/>
          <p:nvPr/>
        </p:nvSpPr>
        <p:spPr>
          <a:xfrm>
            <a:off x="647481" y="1259404"/>
            <a:ext cx="10457085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因变量选取：人类发展指数的局限性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自变量指标选取：受数据可获得性限制、选取合理性等因素影响，指标不具有代表性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国家数量太少：只选取了七个国家，拟合结果显著性较弱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国家发展水平差异：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12106"/>
              </p:ext>
            </p:extLst>
          </p:nvPr>
        </p:nvGraphicFramePr>
        <p:xfrm>
          <a:off x="1440985" y="3040929"/>
          <a:ext cx="9230733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6911">
                  <a:extLst>
                    <a:ext uri="{9D8B030D-6E8A-4147-A177-3AD203B41FA5}">
                      <a16:colId xmlns:a16="http://schemas.microsoft.com/office/drawing/2014/main" val="3489346886"/>
                    </a:ext>
                  </a:extLst>
                </a:gridCol>
                <a:gridCol w="3076911">
                  <a:extLst>
                    <a:ext uri="{9D8B030D-6E8A-4147-A177-3AD203B41FA5}">
                      <a16:colId xmlns:a16="http://schemas.microsoft.com/office/drawing/2014/main" val="907475949"/>
                    </a:ext>
                  </a:extLst>
                </a:gridCol>
                <a:gridCol w="3076911">
                  <a:extLst>
                    <a:ext uri="{9D8B030D-6E8A-4147-A177-3AD203B41FA5}">
                      <a16:colId xmlns:a16="http://schemas.microsoft.com/office/drawing/2014/main" val="4141006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收入水平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8801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俄罗斯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中高等收入国家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欧洲与中亚地区（不包括高收入）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721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白罗斯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中高等收入国家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欧洲与中亚地区（不包括高收入）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54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柬埔寨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中低等收入国家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东亚与太平洋地区（不包括高收入）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60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土耳其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中高等收入国家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欧洲与中亚地区（不包括高收入）	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19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哈萨克斯坦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中高等收入国家</a:t>
                      </a:r>
                    </a:p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欧洲与中亚地区（不包括高收入）	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6783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斯里兰卡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中低等收入国家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9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马尔代夫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中高等收入国家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990635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8946467" y="6333222"/>
            <a:ext cx="2339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数据来源：世界银行数据库</a:t>
            </a:r>
            <a:endParaRPr lang="zh-CN" altLang="en-US" sz="1400" b="1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E4A87-1C74-4DC6-A5DD-8C811B4B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7945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4C0EFC-FF7E-E446-B3B8-9B704FFF93CD}"/>
              </a:ext>
            </a:extLst>
          </p:cNvPr>
          <p:cNvSpPr/>
          <p:nvPr/>
        </p:nvSpPr>
        <p:spPr>
          <a:xfrm>
            <a:off x="0" y="3520440"/>
            <a:ext cx="411480" cy="16916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9E6716-1A55-2A49-9733-915953DC6D43}"/>
              </a:ext>
            </a:extLst>
          </p:cNvPr>
          <p:cNvSpPr txBox="1"/>
          <p:nvPr/>
        </p:nvSpPr>
        <p:spPr>
          <a:xfrm>
            <a:off x="708660" y="3950761"/>
            <a:ext cx="9121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05</a:t>
            </a:r>
            <a:r>
              <a:rPr kumimoji="1" lang="zh-CN" altLang="en-US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机器学习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96661EF-0AD9-4D80-AE23-7F70B572F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294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86572" y="422301"/>
            <a:ext cx="3628255" cy="1325563"/>
          </a:xfrm>
        </p:spPr>
        <p:txBody>
          <a:bodyPr/>
          <a:lstStyle/>
          <a:p>
            <a:r>
              <a:rPr kumimoji="1" lang="zh-CN" altLang="en-US" dirty="0"/>
              <a:t>选用模型简介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2900" y="1700213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1.resnet</a:t>
            </a:r>
            <a:r>
              <a:rPr kumimoji="1" lang="zh-CN" altLang="en-US" dirty="0"/>
              <a:t> 与 </a:t>
            </a:r>
            <a:r>
              <a:rPr kumimoji="1" lang="en-US" altLang="zh-CN" dirty="0" err="1"/>
              <a:t>sharesnet</a:t>
            </a:r>
            <a:r>
              <a:rPr kumimoji="1" lang="zh-CN" altLang="en-US" dirty="0"/>
              <a:t>：</a:t>
            </a:r>
          </a:p>
          <a:p>
            <a:pPr marL="0" indent="0">
              <a:buNone/>
            </a:pPr>
            <a:r>
              <a:rPr kumimoji="1" lang="zh-CN" altLang="en-US" dirty="0"/>
              <a:t>                      从</a:t>
            </a:r>
            <a:r>
              <a:rPr kumimoji="1" lang="en-US" altLang="zh-CN" dirty="0"/>
              <a:t>H(x)=G(x) </a:t>
            </a:r>
            <a:r>
              <a:rPr kumimoji="1" lang="zh-CN" altLang="en-US" dirty="0"/>
              <a:t>变为 </a:t>
            </a:r>
            <a:r>
              <a:rPr kumimoji="1" lang="en-US" altLang="zh-CN" dirty="0"/>
              <a:t>H(x)=F(x)</a:t>
            </a:r>
            <a:r>
              <a:rPr kumimoji="1" lang="en-US" altLang="zh-CN" dirty="0" err="1"/>
              <a:t>a+x</a:t>
            </a:r>
            <a:r>
              <a:rPr kumimoji="1" lang="zh-CN" altLang="en-US" dirty="0"/>
              <a:t>，有效减少了</a:t>
            </a:r>
            <a:r>
              <a:rPr kumimoji="1" lang="en-US" altLang="zh-CN" dirty="0"/>
              <a:t>BP</a:t>
            </a:r>
            <a:r>
              <a:rPr kumimoji="1" lang="zh-CN" altLang="en-US" dirty="0"/>
              <a:t>算法</a:t>
            </a:r>
          </a:p>
          <a:p>
            <a:pPr marL="0" indent="0">
              <a:buNone/>
            </a:pPr>
            <a:r>
              <a:rPr kumimoji="1" lang="zh-CN" altLang="en-US" dirty="0"/>
              <a:t>                      带来的梯度消失或者爆炸问题，同时加强了对白噪</a:t>
            </a:r>
          </a:p>
          <a:p>
            <a:pPr marL="0" indent="0">
              <a:buNone/>
            </a:pPr>
            <a:r>
              <a:rPr kumimoji="1" lang="zh-CN" altLang="en-US" dirty="0"/>
              <a:t>                      音的鲁棒性。</a:t>
            </a:r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endParaRPr kumimoji="1" lang="zh-CN" altLang="en-US" dirty="0"/>
          </a:p>
          <a:p>
            <a:pPr marL="0" indent="0">
              <a:buNone/>
            </a:pPr>
            <a:r>
              <a:rPr kumimoji="1" lang="zh-CN" altLang="en-US" dirty="0"/>
              <a:t>                     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-495300" y="-1254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3" descr="page15image3867616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55" y="2181223"/>
            <a:ext cx="1751445" cy="278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7C1DF61-59A8-4766-93F5-D95F9762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573" y="3307419"/>
            <a:ext cx="4633362" cy="3414056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2FC1DA22-FEC4-4BBC-A875-6AE5F4A3F4F6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49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A90789A8-30D9-4C13-9CF8-60111820603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选用模型简介</a:t>
            </a:r>
            <a:endParaRPr kumimoji="0" lang="zh-CN" altLang="en-US" sz="2400" b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47CE9C-E023-4185-A655-B458AD0FE838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32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4C0EFC-FF7E-E446-B3B8-9B704FFF93CD}"/>
              </a:ext>
            </a:extLst>
          </p:cNvPr>
          <p:cNvSpPr/>
          <p:nvPr/>
        </p:nvSpPr>
        <p:spPr>
          <a:xfrm>
            <a:off x="0" y="3520440"/>
            <a:ext cx="411480" cy="16916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9E6716-1A55-2A49-9733-915953DC6D43}"/>
              </a:ext>
            </a:extLst>
          </p:cNvPr>
          <p:cNvSpPr txBox="1"/>
          <p:nvPr/>
        </p:nvSpPr>
        <p:spPr>
          <a:xfrm>
            <a:off x="708660" y="3950761"/>
            <a:ext cx="9121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r>
              <a:rPr kumimoji="1" lang="zh-CN" altLang="en-US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研究背景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90A6D64-0BEC-488E-92B5-AF7F74A3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446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26619" y="368026"/>
            <a:ext cx="1931633" cy="1325563"/>
          </a:xfrm>
        </p:spPr>
        <p:txBody>
          <a:bodyPr/>
          <a:lstStyle/>
          <a:p>
            <a:r>
              <a:rPr kumimoji="1" lang="en-US" altLang="zh-CN" dirty="0"/>
              <a:t>2.LSTM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30</a:t>
            </a:fld>
            <a:endParaRPr kumimoji="1"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3360952-DD74-492D-AABE-2D1E8B149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485553"/>
            <a:ext cx="10515599" cy="466819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095C9AA-773F-4CD1-A8BC-59BA574235AF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49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A548253-0ADB-4863-95C0-A7897B92B65E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LSTM</a:t>
            </a:r>
            <a:endParaRPr kumimoji="0" lang="zh-CN" altLang="en-US" sz="2400" b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5EB109-BA23-4BBC-A52D-8D2611870664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704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781DB43-7574-426F-8990-28A5EE141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7117"/>
            <a:ext cx="7541830" cy="472563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39684" y="155269"/>
            <a:ext cx="2037188" cy="1325563"/>
          </a:xfrm>
        </p:spPr>
        <p:txBody>
          <a:bodyPr/>
          <a:lstStyle/>
          <a:p>
            <a:r>
              <a:rPr kumimoji="1" lang="en-US" altLang="zh-CN" dirty="0"/>
              <a:t>model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88BF55B-39E4-416D-B434-DEDC676A4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1184" y="68510"/>
            <a:ext cx="3736529" cy="6652965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31</a:t>
            </a:fld>
            <a:endParaRPr kumimoji="1" lang="zh-CN" alt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3D7BADB-7792-40E2-AA4D-339942B659E8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49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57081BFB-63A8-41D8-9798-C2F276F0C1E4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endParaRPr kumimoji="0" lang="zh-CN" altLang="en-US" sz="2400" b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1299B9-88F1-4689-A072-DE531DD164B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811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3651" y="264986"/>
            <a:ext cx="2144697" cy="1325563"/>
          </a:xfrm>
        </p:spPr>
        <p:txBody>
          <a:bodyPr/>
          <a:lstStyle/>
          <a:p>
            <a:r>
              <a:rPr kumimoji="1" lang="en-US" altLang="zh-CN" dirty="0"/>
              <a:t>Training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1FF802C-1AE2-4C1D-BE72-AE6435B91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5702" y="1451568"/>
            <a:ext cx="6304778" cy="4638147"/>
          </a:xfrm>
          <a:prstGeom prst="rect">
            <a:avLst/>
          </a:prstGeo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EFFEF78-408E-42CD-99A7-BB8D2591F669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49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AFC5883-845C-43C2-BB6E-E7D3F92D22D2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Training</a:t>
            </a:r>
            <a:endParaRPr kumimoji="0" lang="zh-CN" altLang="en-US" sz="2400" b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D50D707-5AF6-40EB-8998-DD9EC886E9C6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904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01962" y="818051"/>
            <a:ext cx="2988076" cy="728992"/>
          </a:xfrm>
        </p:spPr>
        <p:txBody>
          <a:bodyPr/>
          <a:lstStyle/>
          <a:p>
            <a:r>
              <a:rPr kumimoji="1" lang="en-US" altLang="zh-CN" dirty="0"/>
              <a:t>Outcomes</a:t>
            </a:r>
            <a:endParaRPr kumimoji="1" lang="zh-CN" altLang="en-US" dirty="0"/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02BC9774-3B0D-4699-9C0C-F05BFB287C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092380"/>
              </p:ext>
            </p:extLst>
          </p:nvPr>
        </p:nvGraphicFramePr>
        <p:xfrm>
          <a:off x="1403312" y="1816328"/>
          <a:ext cx="9356424" cy="4320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83637">
                  <a:extLst>
                    <a:ext uri="{9D8B030D-6E8A-4147-A177-3AD203B41FA5}">
                      <a16:colId xmlns:a16="http://schemas.microsoft.com/office/drawing/2014/main" val="2775011220"/>
                    </a:ext>
                  </a:extLst>
                </a:gridCol>
                <a:gridCol w="2672620">
                  <a:extLst>
                    <a:ext uri="{9D8B030D-6E8A-4147-A177-3AD203B41FA5}">
                      <a16:colId xmlns:a16="http://schemas.microsoft.com/office/drawing/2014/main" val="628299222"/>
                    </a:ext>
                  </a:extLst>
                </a:gridCol>
                <a:gridCol w="2300167">
                  <a:extLst>
                    <a:ext uri="{9D8B030D-6E8A-4147-A177-3AD203B41FA5}">
                      <a16:colId xmlns:a16="http://schemas.microsoft.com/office/drawing/2014/main" val="2104286991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Feature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L2</a:t>
                      </a:r>
                      <a:r>
                        <a:rPr lang="zh-CN" sz="1800" dirty="0">
                          <a:effectLst/>
                        </a:rPr>
                        <a:t>（</a:t>
                      </a:r>
                      <a:r>
                        <a:rPr lang="en-US" sz="1800" dirty="0" err="1">
                          <a:effectLst/>
                        </a:rPr>
                        <a:t>ShaRes</a:t>
                      </a:r>
                      <a:r>
                        <a:rPr lang="zh-CN" sz="1800" dirty="0">
                          <a:effectLst/>
                        </a:rPr>
                        <a:t>）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L2</a:t>
                      </a:r>
                      <a:r>
                        <a:rPr lang="zh-CN" sz="1800">
                          <a:effectLst/>
                        </a:rPr>
                        <a:t>（</a:t>
                      </a:r>
                      <a:r>
                        <a:rPr lang="en-US" sz="1800">
                          <a:effectLst/>
                        </a:rPr>
                        <a:t>LSTM</a:t>
                      </a:r>
                      <a:r>
                        <a:rPr lang="zh-CN" sz="1800">
                          <a:effectLst/>
                        </a:rPr>
                        <a:t>）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167488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All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0.286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0.136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873166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Remove EducationIndex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0.291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0.139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4979037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Remove ExpectedAgeIndex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0.283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0.136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286879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Remove EconomicIndex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0.289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0.137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87671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Remove Merchandise.imports 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0.285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0.136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196996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Remove </a:t>
                      </a:r>
                      <a:r>
                        <a:rPr lang="en-US" sz="1800" dirty="0" err="1">
                          <a:effectLst/>
                        </a:rPr>
                        <a:t>Employment.in.industry..male</a:t>
                      </a:r>
                      <a:r>
                        <a:rPr lang="en-US" sz="1800" dirty="0">
                          <a:effectLst/>
                        </a:rPr>
                        <a:t>. 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0.287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0.136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4126709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Remove Urbanization 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0.287</a:t>
                      </a:r>
                      <a:endParaRPr lang="zh-CN" sz="180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0.141</a:t>
                      </a:r>
                      <a:endParaRPr lang="zh-CN" sz="18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221267"/>
                  </a:ext>
                </a:extLst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DB3E516-0995-40A8-AD15-678576E96245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49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C0C2CE06-5940-4B1A-9DA9-EE131DC109D9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Outcomes</a:t>
            </a:r>
            <a:endParaRPr kumimoji="0" lang="zh-CN" altLang="en-US" sz="2400" b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DF1342-81D3-4C9E-979A-B121B087A520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197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13303" y="453840"/>
            <a:ext cx="2943687" cy="945657"/>
          </a:xfrm>
        </p:spPr>
        <p:txBody>
          <a:bodyPr/>
          <a:lstStyle/>
          <a:p>
            <a:r>
              <a:rPr kumimoji="1" lang="en-US" altLang="zh-CN" dirty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3913" y="1304485"/>
            <a:ext cx="10942468" cy="54842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去除之后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feature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是含有冗余或者“逆信息”的，干扰了对最终结果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HDI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的拟合。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error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升高，说明在某种程度下，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HDI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的回归预测是需要这些指标的，这些指标带有其他指标所没有的互补信息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结合我们前面的传统分析方法得到的结论，我们认为：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商品进口量对教育、经济发展水平影响很小，可以忽略不计。城镇化率对教育、经济发展水平影响的影响较小。男性劳动力参与率和抚养比的影响稍微大一些，但是总体来说也很小。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进口量对健康寿命、人类发展水平影响很小，可以忽略不计。健康寿命水平与城镇化率相关，男性劳动力参与率和抚养比相关。总体人类发展指数与城镇化率等多个指标相关，但是其中某些指标带有冗余信息，也就是说其信息可被其他指标所表示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34</a:t>
            </a:fld>
            <a:endParaRPr kumimoji="1" lang="zh-CN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397A8FA-C49A-4751-90CC-4D95ABD2D048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5493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04276DB6-30FC-4626-BEC4-A797DD95136B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Conclusion</a:t>
            </a:r>
            <a:endParaRPr kumimoji="0" lang="zh-CN" altLang="en-US" sz="2400" b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02C580D-46EE-40EE-A2F5-F731FF616E76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7515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4C0EFC-FF7E-E446-B3B8-9B704FFF93CD}"/>
              </a:ext>
            </a:extLst>
          </p:cNvPr>
          <p:cNvSpPr/>
          <p:nvPr/>
        </p:nvSpPr>
        <p:spPr>
          <a:xfrm>
            <a:off x="0" y="3520440"/>
            <a:ext cx="411480" cy="16916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9E6716-1A55-2A49-9733-915953DC6D43}"/>
              </a:ext>
            </a:extLst>
          </p:cNvPr>
          <p:cNvSpPr txBox="1"/>
          <p:nvPr/>
        </p:nvSpPr>
        <p:spPr>
          <a:xfrm>
            <a:off x="708660" y="3950761"/>
            <a:ext cx="9121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06</a:t>
            </a:r>
            <a:r>
              <a:rPr kumimoji="1" lang="zh-CN" altLang="en-US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总结与展望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F8EB5F-1DEB-4A0D-964C-12CD9C03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2052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47481" y="151428"/>
            <a:ext cx="6074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noProof="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06 </a:t>
            </a:r>
            <a:r>
              <a:rPr lang="zh-CN" altLang="en-US" sz="3200" b="1" noProof="0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总结与展望</a:t>
            </a:r>
            <a:endParaRPr kumimoji="0" lang="zh-CN" altLang="en-US" sz="3200" b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3E4A87-1C74-4DC6-A5DD-8C811B4B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36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1041AE-8973-4511-8F72-18F9AEEEFE25}"/>
              </a:ext>
            </a:extLst>
          </p:cNvPr>
          <p:cNvSpPr txBox="1"/>
          <p:nvPr/>
        </p:nvSpPr>
        <p:spPr>
          <a:xfrm>
            <a:off x="725009" y="914401"/>
            <a:ext cx="10762695" cy="446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本次小组报告利用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大数据分析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A》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课程中学到的知识，使用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Python语言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，对“一带一路网”新闻内容进行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数据爬取、数据清洗、数据整理、文本分析、统出词频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热度最高的国家。本文综合词频热度和专家访谈结果，重点选取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个典型国家为研究对象。使用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R软件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，基于联合国计划开发署和世界银行的开放数据库，进行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线性回归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文本挖掘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数据可视化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，并配套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验证。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但是由于自变量选取过少、研究国家太少等原因，本次报告结果并不显著。在后续的研究中，我们会继续增加自变量，做更加深入的研究。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感谢本组全部成员的专业的态度和辛勤的付出，谢谢你们！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79181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EFC554E-7F9B-419E-B46D-883894E41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37</a:t>
            </a:fld>
            <a:endParaRPr kumimoji="1" lang="zh-CN" altLang="en-US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DA170429-43D6-4FBA-B188-03A1157DAE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303285"/>
              </p:ext>
            </p:extLst>
          </p:nvPr>
        </p:nvGraphicFramePr>
        <p:xfrm>
          <a:off x="1093796" y="1989881"/>
          <a:ext cx="10004407" cy="4731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36D1718D-BF42-49F0-9A3F-8AA2370E010D}"/>
              </a:ext>
            </a:extLst>
          </p:cNvPr>
          <p:cNvSpPr/>
          <p:nvPr/>
        </p:nvSpPr>
        <p:spPr>
          <a:xfrm>
            <a:off x="2683847" y="625824"/>
            <a:ext cx="6824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i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</a:rPr>
              <a:t>Thanks for listening!</a:t>
            </a:r>
            <a:endParaRPr lang="zh-CN" altLang="en-US" sz="5400" b="0" i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24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6464" y="1058972"/>
            <a:ext cx="11519072" cy="4351338"/>
          </a:xfrm>
        </p:spPr>
        <p:txBody>
          <a:bodyPr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“一带一路”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Belt and Road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，缩写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B&amp;R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）是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“丝绸之路经济带”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世纪海上丝绸之路”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的简称，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2013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月和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月由中国国家主席习近平分别提出建设“新丝绸之路经济带”和“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世纪海上丝绸之路”的合作倡议。一带一路旨在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借用古代丝绸之路的历史符号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，高举和平发展的旗帜，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积极发展与沿线国家的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经济合作伙伴关系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，共同打造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政治互信、经济融合、文化包容</a:t>
            </a:r>
            <a:r>
              <a:rPr kumimoji="1"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的利益共同体、命运共同体和责任共同体。</a:t>
            </a:r>
            <a:endParaRPr kumimoji="1"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截止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2019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日，中国已同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131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个国家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30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个国际组织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签署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187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份合作文件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，共建“一带一路”国家已从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亚欧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延伸至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非洲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拉美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南太平洋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等区域。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3B1154-27C2-47DF-BFAE-1F79D31E0B69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4C8518F-DEFA-42A2-899D-17A853C1AC97}"/>
              </a:ext>
            </a:extLst>
          </p:cNvPr>
          <p:cNvSpPr txBox="1"/>
          <p:nvPr/>
        </p:nvSpPr>
        <p:spPr>
          <a:xfrm>
            <a:off x="668196" y="151428"/>
            <a:ext cx="2510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01 </a:t>
            </a:r>
            <a:r>
              <a:rPr kumimoji="0" lang="zh-CN" altLang="en-US" sz="32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研究背景</a:t>
            </a:r>
          </a:p>
        </p:txBody>
      </p:sp>
      <p:sp>
        <p:nvSpPr>
          <p:cNvPr id="13" name="agreement_126444">
            <a:extLst>
              <a:ext uri="{FF2B5EF4-FFF2-40B4-BE49-F238E27FC236}">
                <a16:creationId xmlns:a16="http://schemas.microsoft.com/office/drawing/2014/main" id="{A901C335-1DE7-4D2B-9051-BC4F4E2FF98D}"/>
              </a:ext>
            </a:extLst>
          </p:cNvPr>
          <p:cNvSpPr>
            <a:spLocks noChangeAspect="1"/>
          </p:cNvSpPr>
          <p:nvPr/>
        </p:nvSpPr>
        <p:spPr bwMode="auto">
          <a:xfrm>
            <a:off x="236276" y="4993420"/>
            <a:ext cx="1751739" cy="1551811"/>
          </a:xfrm>
          <a:custGeom>
            <a:avLst/>
            <a:gdLst>
              <a:gd name="T0" fmla="*/ 5423 w 6499"/>
              <a:gd name="T1" fmla="*/ 940 h 5766"/>
              <a:gd name="T2" fmla="*/ 6499 w 6499"/>
              <a:gd name="T3" fmla="*/ 7 h 5766"/>
              <a:gd name="T4" fmla="*/ 4987 w 6499"/>
              <a:gd name="T5" fmla="*/ 792 h 5766"/>
              <a:gd name="T6" fmla="*/ 3216 w 6499"/>
              <a:gd name="T7" fmla="*/ 716 h 5766"/>
              <a:gd name="T8" fmla="*/ 1453 w 6499"/>
              <a:gd name="T9" fmla="*/ 667 h 5766"/>
              <a:gd name="T10" fmla="*/ 0 w 6499"/>
              <a:gd name="T11" fmla="*/ 2664 h 5766"/>
              <a:gd name="T12" fmla="*/ 661 w 6499"/>
              <a:gd name="T13" fmla="*/ 3284 h 5766"/>
              <a:gd name="T14" fmla="*/ 448 w 6499"/>
              <a:gd name="T15" fmla="*/ 4071 h 5766"/>
              <a:gd name="T16" fmla="*/ 844 w 6499"/>
              <a:gd name="T17" fmla="*/ 4279 h 5766"/>
              <a:gd name="T18" fmla="*/ 1080 w 6499"/>
              <a:gd name="T19" fmla="*/ 4576 h 5766"/>
              <a:gd name="T20" fmla="*/ 1583 w 6499"/>
              <a:gd name="T21" fmla="*/ 4775 h 5766"/>
              <a:gd name="T22" fmla="*/ 2017 w 6499"/>
              <a:gd name="T23" fmla="*/ 5327 h 5766"/>
              <a:gd name="T24" fmla="*/ 2405 w 6499"/>
              <a:gd name="T25" fmla="*/ 5234 h 5766"/>
              <a:gd name="T26" fmla="*/ 2535 w 6499"/>
              <a:gd name="T27" fmla="*/ 5395 h 5766"/>
              <a:gd name="T28" fmla="*/ 2876 w 6499"/>
              <a:gd name="T29" fmla="*/ 5576 h 5766"/>
              <a:gd name="T30" fmla="*/ 3165 w 6499"/>
              <a:gd name="T31" fmla="*/ 5494 h 5766"/>
              <a:gd name="T32" fmla="*/ 3701 w 6499"/>
              <a:gd name="T33" fmla="*/ 5660 h 5766"/>
              <a:gd name="T34" fmla="*/ 3832 w 6499"/>
              <a:gd name="T35" fmla="*/ 5267 h 5766"/>
              <a:gd name="T36" fmla="*/ 4495 w 6499"/>
              <a:gd name="T37" fmla="*/ 4970 h 5766"/>
              <a:gd name="T38" fmla="*/ 4988 w 6499"/>
              <a:gd name="T39" fmla="*/ 5020 h 5766"/>
              <a:gd name="T40" fmla="*/ 5597 w 6499"/>
              <a:gd name="T41" fmla="*/ 4588 h 5766"/>
              <a:gd name="T42" fmla="*/ 5503 w 6499"/>
              <a:gd name="T43" fmla="*/ 3760 h 5766"/>
              <a:gd name="T44" fmla="*/ 6296 w 6499"/>
              <a:gd name="T45" fmla="*/ 2963 h 5766"/>
              <a:gd name="T46" fmla="*/ 6499 w 6499"/>
              <a:gd name="T47" fmla="*/ 2528 h 5766"/>
              <a:gd name="T48" fmla="*/ 5795 w 6499"/>
              <a:gd name="T49" fmla="*/ 3035 h 5766"/>
              <a:gd name="T50" fmla="*/ 4857 w 6499"/>
              <a:gd name="T51" fmla="*/ 3514 h 5766"/>
              <a:gd name="T52" fmla="*/ 4769 w 6499"/>
              <a:gd name="T53" fmla="*/ 4088 h 5766"/>
              <a:gd name="T54" fmla="*/ 4331 w 6499"/>
              <a:gd name="T55" fmla="*/ 4082 h 5766"/>
              <a:gd name="T56" fmla="*/ 4173 w 6499"/>
              <a:gd name="T57" fmla="*/ 4456 h 5766"/>
              <a:gd name="T58" fmla="*/ 3747 w 6499"/>
              <a:gd name="T59" fmla="*/ 4507 h 5766"/>
              <a:gd name="T60" fmla="*/ 3473 w 6499"/>
              <a:gd name="T61" fmla="*/ 4915 h 5766"/>
              <a:gd name="T62" fmla="*/ 3065 w 6499"/>
              <a:gd name="T63" fmla="*/ 5251 h 5766"/>
              <a:gd name="T64" fmla="*/ 2867 w 6499"/>
              <a:gd name="T65" fmla="*/ 5322 h 5766"/>
              <a:gd name="T66" fmla="*/ 2707 w 6499"/>
              <a:gd name="T67" fmla="*/ 5102 h 5766"/>
              <a:gd name="T68" fmla="*/ 3423 w 6499"/>
              <a:gd name="T69" fmla="*/ 4496 h 5766"/>
              <a:gd name="T70" fmla="*/ 3345 w 6499"/>
              <a:gd name="T71" fmla="*/ 4266 h 5766"/>
              <a:gd name="T72" fmla="*/ 2255 w 6499"/>
              <a:gd name="T73" fmla="*/ 5022 h 5766"/>
              <a:gd name="T74" fmla="*/ 1884 w 6499"/>
              <a:gd name="T75" fmla="*/ 4962 h 5766"/>
              <a:gd name="T76" fmla="*/ 3155 w 6499"/>
              <a:gd name="T77" fmla="*/ 3735 h 5766"/>
              <a:gd name="T78" fmla="*/ 3075 w 6499"/>
              <a:gd name="T79" fmla="*/ 3503 h 5766"/>
              <a:gd name="T80" fmla="*/ 1791 w 6499"/>
              <a:gd name="T81" fmla="*/ 4404 h 5766"/>
              <a:gd name="T82" fmla="*/ 1285 w 6499"/>
              <a:gd name="T83" fmla="*/ 4435 h 5766"/>
              <a:gd name="T84" fmla="*/ 1439 w 6499"/>
              <a:gd name="T85" fmla="*/ 4004 h 5766"/>
              <a:gd name="T86" fmla="*/ 2809 w 6499"/>
              <a:gd name="T87" fmla="*/ 3011 h 5766"/>
              <a:gd name="T88" fmla="*/ 2612 w 6499"/>
              <a:gd name="T89" fmla="*/ 2895 h 5766"/>
              <a:gd name="T90" fmla="*/ 1167 w 6499"/>
              <a:gd name="T91" fmla="*/ 3884 h 5766"/>
              <a:gd name="T92" fmla="*/ 668 w 6499"/>
              <a:gd name="T93" fmla="*/ 3923 h 5766"/>
              <a:gd name="T94" fmla="*/ 3388 w 6499"/>
              <a:gd name="T95" fmla="*/ 1602 h 5766"/>
              <a:gd name="T96" fmla="*/ 4543 w 6499"/>
              <a:gd name="T97" fmla="*/ 2706 h 5766"/>
              <a:gd name="T98" fmla="*/ 4492 w 6499"/>
              <a:gd name="T99" fmla="*/ 1496 h 5766"/>
              <a:gd name="T100" fmla="*/ 4777 w 6499"/>
              <a:gd name="T101" fmla="*/ 1048 h 5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499" h="5766">
                <a:moveTo>
                  <a:pt x="5048" y="1043"/>
                </a:moveTo>
                <a:cubicBezTo>
                  <a:pt x="5180" y="1043"/>
                  <a:pt x="5309" y="1008"/>
                  <a:pt x="5423" y="940"/>
                </a:cubicBezTo>
                <a:lnTo>
                  <a:pt x="6499" y="304"/>
                </a:lnTo>
                <a:lnTo>
                  <a:pt x="6499" y="7"/>
                </a:lnTo>
                <a:lnTo>
                  <a:pt x="5288" y="712"/>
                </a:lnTo>
                <a:cubicBezTo>
                  <a:pt x="5196" y="766"/>
                  <a:pt x="5092" y="794"/>
                  <a:pt x="4987" y="792"/>
                </a:cubicBezTo>
                <a:lnTo>
                  <a:pt x="3384" y="774"/>
                </a:lnTo>
                <a:cubicBezTo>
                  <a:pt x="3304" y="744"/>
                  <a:pt x="3240" y="726"/>
                  <a:pt x="3216" y="716"/>
                </a:cubicBezTo>
                <a:cubicBezTo>
                  <a:pt x="2715" y="604"/>
                  <a:pt x="2323" y="648"/>
                  <a:pt x="2056" y="720"/>
                </a:cubicBezTo>
                <a:cubicBezTo>
                  <a:pt x="1856" y="774"/>
                  <a:pt x="1643" y="754"/>
                  <a:pt x="1453" y="667"/>
                </a:cubicBezTo>
                <a:lnTo>
                  <a:pt x="0" y="0"/>
                </a:lnTo>
                <a:lnTo>
                  <a:pt x="0" y="2664"/>
                </a:lnTo>
                <a:lnTo>
                  <a:pt x="151" y="2747"/>
                </a:lnTo>
                <a:cubicBezTo>
                  <a:pt x="373" y="2868"/>
                  <a:pt x="551" y="3056"/>
                  <a:pt x="661" y="3284"/>
                </a:cubicBezTo>
                <a:lnTo>
                  <a:pt x="576" y="3354"/>
                </a:lnTo>
                <a:cubicBezTo>
                  <a:pt x="347" y="3520"/>
                  <a:pt x="297" y="3843"/>
                  <a:pt x="448" y="4071"/>
                </a:cubicBezTo>
                <a:cubicBezTo>
                  <a:pt x="532" y="4182"/>
                  <a:pt x="651" y="4252"/>
                  <a:pt x="787" y="4276"/>
                </a:cubicBezTo>
                <a:cubicBezTo>
                  <a:pt x="803" y="4278"/>
                  <a:pt x="827" y="4279"/>
                  <a:pt x="844" y="4279"/>
                </a:cubicBezTo>
                <a:cubicBezTo>
                  <a:pt x="893" y="4282"/>
                  <a:pt x="941" y="4276"/>
                  <a:pt x="983" y="4270"/>
                </a:cubicBezTo>
                <a:cubicBezTo>
                  <a:pt x="985" y="4384"/>
                  <a:pt x="1012" y="4483"/>
                  <a:pt x="1080" y="4576"/>
                </a:cubicBezTo>
                <a:cubicBezTo>
                  <a:pt x="1171" y="4703"/>
                  <a:pt x="1315" y="4760"/>
                  <a:pt x="1469" y="4768"/>
                </a:cubicBezTo>
                <a:cubicBezTo>
                  <a:pt x="1509" y="4771"/>
                  <a:pt x="1551" y="4772"/>
                  <a:pt x="1583" y="4775"/>
                </a:cubicBezTo>
                <a:cubicBezTo>
                  <a:pt x="1568" y="4896"/>
                  <a:pt x="1603" y="5020"/>
                  <a:pt x="1679" y="5122"/>
                </a:cubicBezTo>
                <a:cubicBezTo>
                  <a:pt x="1763" y="5232"/>
                  <a:pt x="1881" y="5303"/>
                  <a:pt x="2017" y="5327"/>
                </a:cubicBezTo>
                <a:cubicBezTo>
                  <a:pt x="2033" y="5328"/>
                  <a:pt x="2057" y="5330"/>
                  <a:pt x="2075" y="5330"/>
                </a:cubicBezTo>
                <a:cubicBezTo>
                  <a:pt x="2196" y="5336"/>
                  <a:pt x="2312" y="5302"/>
                  <a:pt x="2405" y="5234"/>
                </a:cubicBezTo>
                <a:lnTo>
                  <a:pt x="2456" y="5195"/>
                </a:lnTo>
                <a:cubicBezTo>
                  <a:pt x="2468" y="5268"/>
                  <a:pt x="2489" y="5335"/>
                  <a:pt x="2535" y="5395"/>
                </a:cubicBezTo>
                <a:cubicBezTo>
                  <a:pt x="2603" y="5488"/>
                  <a:pt x="2705" y="5551"/>
                  <a:pt x="2827" y="5574"/>
                </a:cubicBezTo>
                <a:cubicBezTo>
                  <a:pt x="2843" y="5575"/>
                  <a:pt x="2859" y="5575"/>
                  <a:pt x="2876" y="5576"/>
                </a:cubicBezTo>
                <a:cubicBezTo>
                  <a:pt x="2973" y="5582"/>
                  <a:pt x="3072" y="5554"/>
                  <a:pt x="3157" y="5494"/>
                </a:cubicBezTo>
                <a:lnTo>
                  <a:pt x="3165" y="5494"/>
                </a:lnTo>
                <a:lnTo>
                  <a:pt x="3225" y="5578"/>
                </a:lnTo>
                <a:cubicBezTo>
                  <a:pt x="3331" y="5730"/>
                  <a:pt x="3549" y="5766"/>
                  <a:pt x="3701" y="5660"/>
                </a:cubicBezTo>
                <a:cubicBezTo>
                  <a:pt x="3828" y="5570"/>
                  <a:pt x="3879" y="5392"/>
                  <a:pt x="3821" y="5251"/>
                </a:cubicBezTo>
                <a:lnTo>
                  <a:pt x="3832" y="5267"/>
                </a:lnTo>
                <a:cubicBezTo>
                  <a:pt x="3932" y="5415"/>
                  <a:pt x="4121" y="5479"/>
                  <a:pt x="4287" y="5411"/>
                </a:cubicBezTo>
                <a:cubicBezTo>
                  <a:pt x="4469" y="5336"/>
                  <a:pt x="4543" y="5139"/>
                  <a:pt x="4495" y="4970"/>
                </a:cubicBezTo>
                <a:cubicBezTo>
                  <a:pt x="4617" y="5107"/>
                  <a:pt x="4828" y="5134"/>
                  <a:pt x="4980" y="5028"/>
                </a:cubicBezTo>
                <a:lnTo>
                  <a:pt x="4988" y="5020"/>
                </a:lnTo>
                <a:cubicBezTo>
                  <a:pt x="5140" y="4915"/>
                  <a:pt x="5184" y="4714"/>
                  <a:pt x="5103" y="4554"/>
                </a:cubicBezTo>
                <a:cubicBezTo>
                  <a:pt x="5235" y="4675"/>
                  <a:pt x="5445" y="4694"/>
                  <a:pt x="5597" y="4588"/>
                </a:cubicBezTo>
                <a:cubicBezTo>
                  <a:pt x="5775" y="4459"/>
                  <a:pt x="5821" y="4210"/>
                  <a:pt x="5692" y="4031"/>
                </a:cubicBezTo>
                <a:lnTo>
                  <a:pt x="5503" y="3760"/>
                </a:lnTo>
                <a:lnTo>
                  <a:pt x="5915" y="3280"/>
                </a:lnTo>
                <a:cubicBezTo>
                  <a:pt x="6023" y="3154"/>
                  <a:pt x="6152" y="3047"/>
                  <a:pt x="6296" y="2963"/>
                </a:cubicBezTo>
                <a:lnTo>
                  <a:pt x="6499" y="2846"/>
                </a:lnTo>
                <a:lnTo>
                  <a:pt x="6499" y="2528"/>
                </a:lnTo>
                <a:lnTo>
                  <a:pt x="6219" y="2687"/>
                </a:lnTo>
                <a:cubicBezTo>
                  <a:pt x="6059" y="2778"/>
                  <a:pt x="5915" y="2895"/>
                  <a:pt x="5795" y="3035"/>
                </a:cubicBezTo>
                <a:lnTo>
                  <a:pt x="5352" y="3548"/>
                </a:lnTo>
                <a:cubicBezTo>
                  <a:pt x="5220" y="3427"/>
                  <a:pt x="5009" y="3408"/>
                  <a:pt x="4857" y="3514"/>
                </a:cubicBezTo>
                <a:cubicBezTo>
                  <a:pt x="4680" y="3643"/>
                  <a:pt x="4633" y="3892"/>
                  <a:pt x="4763" y="4071"/>
                </a:cubicBezTo>
                <a:lnTo>
                  <a:pt x="4769" y="4088"/>
                </a:lnTo>
                <a:lnTo>
                  <a:pt x="4761" y="4088"/>
                </a:lnTo>
                <a:cubicBezTo>
                  <a:pt x="4636" y="4000"/>
                  <a:pt x="4465" y="3991"/>
                  <a:pt x="4331" y="4082"/>
                </a:cubicBezTo>
                <a:lnTo>
                  <a:pt x="4323" y="4090"/>
                </a:lnTo>
                <a:cubicBezTo>
                  <a:pt x="4204" y="4172"/>
                  <a:pt x="4148" y="4316"/>
                  <a:pt x="4173" y="4456"/>
                </a:cubicBezTo>
                <a:lnTo>
                  <a:pt x="4131" y="4487"/>
                </a:lnTo>
                <a:cubicBezTo>
                  <a:pt x="4012" y="4424"/>
                  <a:pt x="3865" y="4424"/>
                  <a:pt x="3747" y="4507"/>
                </a:cubicBezTo>
                <a:cubicBezTo>
                  <a:pt x="3637" y="4583"/>
                  <a:pt x="3581" y="4718"/>
                  <a:pt x="3591" y="4840"/>
                </a:cubicBezTo>
                <a:lnTo>
                  <a:pt x="3473" y="4915"/>
                </a:lnTo>
                <a:cubicBezTo>
                  <a:pt x="3385" y="4894"/>
                  <a:pt x="3287" y="4914"/>
                  <a:pt x="3211" y="4966"/>
                </a:cubicBezTo>
                <a:cubicBezTo>
                  <a:pt x="3117" y="5034"/>
                  <a:pt x="3063" y="5146"/>
                  <a:pt x="3065" y="5251"/>
                </a:cubicBezTo>
                <a:lnTo>
                  <a:pt x="3007" y="5288"/>
                </a:lnTo>
                <a:cubicBezTo>
                  <a:pt x="2972" y="5319"/>
                  <a:pt x="2915" y="5332"/>
                  <a:pt x="2867" y="5322"/>
                </a:cubicBezTo>
                <a:cubicBezTo>
                  <a:pt x="2819" y="5311"/>
                  <a:pt x="2771" y="5284"/>
                  <a:pt x="2740" y="5242"/>
                </a:cubicBezTo>
                <a:cubicBezTo>
                  <a:pt x="2709" y="5207"/>
                  <a:pt x="2696" y="5150"/>
                  <a:pt x="2707" y="5102"/>
                </a:cubicBezTo>
                <a:cubicBezTo>
                  <a:pt x="2717" y="5054"/>
                  <a:pt x="2744" y="5006"/>
                  <a:pt x="2787" y="4975"/>
                </a:cubicBezTo>
                <a:lnTo>
                  <a:pt x="3423" y="4496"/>
                </a:lnTo>
                <a:cubicBezTo>
                  <a:pt x="3456" y="4474"/>
                  <a:pt x="3475" y="4442"/>
                  <a:pt x="3476" y="4402"/>
                </a:cubicBezTo>
                <a:cubicBezTo>
                  <a:pt x="3480" y="4328"/>
                  <a:pt x="3417" y="4266"/>
                  <a:pt x="3345" y="4266"/>
                </a:cubicBezTo>
                <a:cubicBezTo>
                  <a:pt x="3317" y="4266"/>
                  <a:pt x="3295" y="4272"/>
                  <a:pt x="3271" y="4286"/>
                </a:cubicBezTo>
                <a:lnTo>
                  <a:pt x="2255" y="5022"/>
                </a:lnTo>
                <a:cubicBezTo>
                  <a:pt x="2196" y="5059"/>
                  <a:pt x="2129" y="5080"/>
                  <a:pt x="2057" y="5068"/>
                </a:cubicBezTo>
                <a:cubicBezTo>
                  <a:pt x="1985" y="5056"/>
                  <a:pt x="1921" y="5020"/>
                  <a:pt x="1884" y="4962"/>
                </a:cubicBezTo>
                <a:cubicBezTo>
                  <a:pt x="1800" y="4851"/>
                  <a:pt x="1825" y="4682"/>
                  <a:pt x="1944" y="4599"/>
                </a:cubicBezTo>
                <a:lnTo>
                  <a:pt x="3155" y="3735"/>
                </a:lnTo>
                <a:cubicBezTo>
                  <a:pt x="3181" y="3711"/>
                  <a:pt x="3200" y="3678"/>
                  <a:pt x="3200" y="3634"/>
                </a:cubicBezTo>
                <a:cubicBezTo>
                  <a:pt x="3201" y="3564"/>
                  <a:pt x="3144" y="3506"/>
                  <a:pt x="3075" y="3503"/>
                </a:cubicBezTo>
                <a:cubicBezTo>
                  <a:pt x="3035" y="3502"/>
                  <a:pt x="3003" y="3516"/>
                  <a:pt x="2976" y="3547"/>
                </a:cubicBezTo>
                <a:lnTo>
                  <a:pt x="1791" y="4404"/>
                </a:lnTo>
                <a:cubicBezTo>
                  <a:pt x="1757" y="4419"/>
                  <a:pt x="1740" y="4443"/>
                  <a:pt x="1715" y="4466"/>
                </a:cubicBezTo>
                <a:cubicBezTo>
                  <a:pt x="1572" y="4556"/>
                  <a:pt x="1361" y="4536"/>
                  <a:pt x="1285" y="4435"/>
                </a:cubicBezTo>
                <a:cubicBezTo>
                  <a:pt x="1209" y="4326"/>
                  <a:pt x="1225" y="4179"/>
                  <a:pt x="1320" y="4087"/>
                </a:cubicBezTo>
                <a:lnTo>
                  <a:pt x="1439" y="4004"/>
                </a:lnTo>
                <a:lnTo>
                  <a:pt x="2756" y="3106"/>
                </a:lnTo>
                <a:cubicBezTo>
                  <a:pt x="2789" y="3083"/>
                  <a:pt x="2808" y="3051"/>
                  <a:pt x="2809" y="3011"/>
                </a:cubicBezTo>
                <a:cubicBezTo>
                  <a:pt x="2812" y="2967"/>
                  <a:pt x="2791" y="2926"/>
                  <a:pt x="2755" y="2900"/>
                </a:cubicBezTo>
                <a:cubicBezTo>
                  <a:pt x="2708" y="2867"/>
                  <a:pt x="2661" y="2866"/>
                  <a:pt x="2612" y="2895"/>
                </a:cubicBezTo>
                <a:lnTo>
                  <a:pt x="1201" y="3854"/>
                </a:lnTo>
                <a:cubicBezTo>
                  <a:pt x="1192" y="3870"/>
                  <a:pt x="1176" y="3876"/>
                  <a:pt x="1167" y="3884"/>
                </a:cubicBezTo>
                <a:lnTo>
                  <a:pt x="1031" y="3983"/>
                </a:lnTo>
                <a:cubicBezTo>
                  <a:pt x="920" y="4067"/>
                  <a:pt x="751" y="4042"/>
                  <a:pt x="668" y="3923"/>
                </a:cubicBezTo>
                <a:cubicBezTo>
                  <a:pt x="584" y="3812"/>
                  <a:pt x="609" y="3643"/>
                  <a:pt x="728" y="3560"/>
                </a:cubicBezTo>
                <a:lnTo>
                  <a:pt x="3388" y="1602"/>
                </a:lnTo>
                <a:cubicBezTo>
                  <a:pt x="3601" y="1727"/>
                  <a:pt x="3759" y="1979"/>
                  <a:pt x="3759" y="1979"/>
                </a:cubicBezTo>
                <a:cubicBezTo>
                  <a:pt x="4020" y="2798"/>
                  <a:pt x="4345" y="2804"/>
                  <a:pt x="4543" y="2706"/>
                </a:cubicBezTo>
                <a:cubicBezTo>
                  <a:pt x="4645" y="2655"/>
                  <a:pt x="4692" y="2534"/>
                  <a:pt x="4656" y="2424"/>
                </a:cubicBezTo>
                <a:cubicBezTo>
                  <a:pt x="4552" y="2108"/>
                  <a:pt x="4492" y="1496"/>
                  <a:pt x="4492" y="1496"/>
                </a:cubicBezTo>
                <a:cubicBezTo>
                  <a:pt x="4419" y="1338"/>
                  <a:pt x="4184" y="1171"/>
                  <a:pt x="3923" y="1035"/>
                </a:cubicBezTo>
                <a:lnTo>
                  <a:pt x="4777" y="1048"/>
                </a:lnTo>
                <a:lnTo>
                  <a:pt x="5048" y="10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28" name="Picture 4" descr="http://www.xinhuanet.com/travel/2015-08/13/128115009_14392534002651n.jpg">
            <a:extLst>
              <a:ext uri="{FF2B5EF4-FFF2-40B4-BE49-F238E27FC236}">
                <a16:creationId xmlns:a16="http://schemas.microsoft.com/office/drawing/2014/main" id="{26752285-E933-4528-8BE2-86E94C4F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321" y="4104315"/>
            <a:ext cx="4649403" cy="276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492865C-2244-4682-B6C4-751198E7CAD7}"/>
              </a:ext>
            </a:extLst>
          </p:cNvPr>
          <p:cNvSpPr/>
          <p:nvPr/>
        </p:nvSpPr>
        <p:spPr>
          <a:xfrm>
            <a:off x="1988015" y="589468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参考文献：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已同中国签订共建“一带一路”合作文件的国家一览：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3"/>
              </a:rPr>
              <a:t>https://www.yidaiyilu.gov.cn/gbjg/gbgk/77073.htm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4C0EFC-FF7E-E446-B3B8-9B704FFF93CD}"/>
              </a:ext>
            </a:extLst>
          </p:cNvPr>
          <p:cNvSpPr/>
          <p:nvPr/>
        </p:nvSpPr>
        <p:spPr>
          <a:xfrm>
            <a:off x="0" y="3520440"/>
            <a:ext cx="411480" cy="16916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9E6716-1A55-2A49-9733-915953DC6D43}"/>
              </a:ext>
            </a:extLst>
          </p:cNvPr>
          <p:cNvSpPr txBox="1"/>
          <p:nvPr/>
        </p:nvSpPr>
        <p:spPr>
          <a:xfrm>
            <a:off x="708660" y="3950761"/>
            <a:ext cx="9121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r>
              <a:rPr kumimoji="1" lang="zh-CN" altLang="en-US" sz="4800" b="1" dirty="0">
                <a:solidFill>
                  <a:schemeClr val="accent1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词频分析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E93E9D-360A-49C4-8CB3-DB3C65C12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266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35A135B-78BA-46E7-8D85-84D67B085143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词频分析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F70B28-953F-497F-8B77-5A6C73F83582}"/>
              </a:ext>
            </a:extLst>
          </p:cNvPr>
          <p:cNvSpPr txBox="1"/>
          <p:nvPr/>
        </p:nvSpPr>
        <p:spPr>
          <a:xfrm>
            <a:off x="4577481" y="633415"/>
            <a:ext cx="30370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latin typeface="黑体" panose="02010609060101010101" pitchFamily="49" charset="-122"/>
                <a:ea typeface="黑体" panose="02010609060101010101" pitchFamily="49" charset="-122"/>
              </a:rPr>
              <a:t>中国一带一路网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077B36-9DEC-470D-8D24-20A9B7B39C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9" t="12181" r="10970" b="4826"/>
          <a:stretch/>
        </p:blipFill>
        <p:spPr>
          <a:xfrm>
            <a:off x="1657063" y="1244663"/>
            <a:ext cx="8877871" cy="4962166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7D37CB3E-0E19-4C8A-ADFC-3E504C1128FA}"/>
              </a:ext>
            </a:extLst>
          </p:cNvPr>
          <p:cNvSpPr/>
          <p:nvPr/>
        </p:nvSpPr>
        <p:spPr>
          <a:xfrm>
            <a:off x="3581760" y="2598766"/>
            <a:ext cx="737510" cy="314815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D705F0A-746F-4A49-9B8B-6F4DB32A91FB}"/>
              </a:ext>
            </a:extLst>
          </p:cNvPr>
          <p:cNvSpPr/>
          <p:nvPr/>
        </p:nvSpPr>
        <p:spPr>
          <a:xfrm>
            <a:off x="3570330" y="3177906"/>
            <a:ext cx="760370" cy="324573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840C64-6D01-4FD8-AEF3-B36F22C0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206B61C-4476-4222-9390-83EA735B188C}"/>
              </a:ext>
            </a:extLst>
          </p:cNvPr>
          <p:cNvSpPr/>
          <p:nvPr/>
        </p:nvSpPr>
        <p:spPr>
          <a:xfrm>
            <a:off x="4260399" y="6288819"/>
            <a:ext cx="36711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>
                <a:hlinkClick r:id="rId4"/>
              </a:rPr>
              <a:t>https://www.yidaiyilu.gov.cn/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3411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数据来源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35A135B-78BA-46E7-8D85-84D67B085143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词频分析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840C64-6D01-4FD8-AEF3-B36F22C0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FF40FED-7F16-40A7-9713-220ADFC25059}"/>
              </a:ext>
            </a:extLst>
          </p:cNvPr>
          <p:cNvSpPr txBox="1"/>
          <p:nvPr/>
        </p:nvSpPr>
        <p:spPr>
          <a:xfrm>
            <a:off x="765191" y="924901"/>
            <a:ext cx="3795040" cy="5576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爬虫工具：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Python 3.7.3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requests</a:t>
            </a:r>
            <a:r>
              <a:rPr lang="zh-CN" altLang="en-US" sz="2400" dirty="0"/>
              <a:t>：网页抓取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beautifulsoup</a:t>
            </a:r>
            <a:r>
              <a:rPr lang="zh-CN" altLang="en-US" sz="2400" dirty="0"/>
              <a:t>：网页内容解析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pandas</a:t>
            </a:r>
            <a:r>
              <a:rPr lang="zh-CN" altLang="en-US" sz="2400" dirty="0"/>
              <a:t>：数据结构化存储及导出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词频统计：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jieba</a:t>
            </a:r>
            <a:r>
              <a:rPr lang="zh-CN" altLang="en-US" sz="2400" dirty="0"/>
              <a:t>：“结巴”中文分词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/>
              <a:t>wordcloud</a:t>
            </a:r>
            <a:r>
              <a:rPr lang="zh-CN" altLang="en-US" sz="2400" dirty="0"/>
              <a:t>：绘制词云</a:t>
            </a:r>
            <a:endParaRPr lang="en-US" altLang="zh-CN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80DE31-D0D2-4435-BF9D-AD35DC7CB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358" y="1245393"/>
            <a:ext cx="5243505" cy="43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68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中国一带一路网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“高层动态”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35A135B-78BA-46E7-8D85-84D67B085143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词频分析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840C64-6D01-4FD8-AEF3-B36F22C0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8</a:t>
            </a:fld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D7712D-127E-4CA1-A5F4-070E6C70C7D2}"/>
              </a:ext>
            </a:extLst>
          </p:cNvPr>
          <p:cNvSpPr/>
          <p:nvPr/>
        </p:nvSpPr>
        <p:spPr>
          <a:xfrm>
            <a:off x="78359" y="6323468"/>
            <a:ext cx="110305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中国一带一路网</a:t>
            </a:r>
            <a:r>
              <a:rPr lang="en-US" altLang="zh-CN" sz="1100" dirty="0"/>
              <a:t>-</a:t>
            </a:r>
            <a:r>
              <a:rPr lang="zh-CN" altLang="en-US" sz="1100" dirty="0"/>
              <a:t>“高层动态”：</a:t>
            </a:r>
            <a:r>
              <a:rPr lang="en-US" altLang="zh-CN" sz="1100" dirty="0">
                <a:hlinkClick r:id="rId3"/>
              </a:rPr>
              <a:t>https://www.yidaiyilu.gov.cn/info/iList.jsp?cat_id=10149</a:t>
            </a:r>
            <a:endParaRPr lang="en-US" altLang="zh-CN" sz="1100" dirty="0"/>
          </a:p>
          <a:p>
            <a:r>
              <a:rPr lang="zh-CN" altLang="en-US" sz="1100" dirty="0"/>
              <a:t>数据结果：</a:t>
            </a:r>
            <a:r>
              <a:rPr lang="en-US" altLang="zh-CN" sz="1100" dirty="0">
                <a:hlinkClick r:id="rId4"/>
              </a:rPr>
              <a:t>https://github.com/nickwu96/big_data_analysis_group3/blob/master/news/20190611%20154754_%E9%AB%98%E5%B1%82%E5%8A%A8%E6%80%81_%E8%AF%8D%E9%A2%91.csv</a:t>
            </a:r>
            <a:endParaRPr lang="zh-CN" altLang="en-US" sz="11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AC4095-F6E9-476B-94BC-ADC4F6E1DE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31" t="14427" r="15216" b="5053"/>
          <a:stretch/>
        </p:blipFill>
        <p:spPr>
          <a:xfrm>
            <a:off x="425539" y="1071294"/>
            <a:ext cx="8023517" cy="498128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357C293-3690-4FC5-A8EA-EB8DAA54B3FC}"/>
              </a:ext>
            </a:extLst>
          </p:cNvPr>
          <p:cNvSpPr txBox="1"/>
          <p:nvPr/>
        </p:nvSpPr>
        <p:spPr>
          <a:xfrm>
            <a:off x="8654132" y="1039681"/>
            <a:ext cx="3338004" cy="2622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000" b="1" dirty="0">
                <a:latin typeface="楷体" panose="02010609060101010101" pitchFamily="49" charset="-122"/>
                <a:ea typeface="楷体" panose="02010609060101010101" pitchFamily="49" charset="-122"/>
              </a:rPr>
              <a:t>“高层动态”版块：</a:t>
            </a:r>
            <a:endParaRPr lang="en-US" altLang="zh-CN" sz="3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8000" indent="-46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35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页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新闻列表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8000" indent="-46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1014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条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新闻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68000" indent="-46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出现了</a:t>
            </a:r>
            <a:r>
              <a:rPr lang="en-US" altLang="zh-CN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23624</a:t>
            </a:r>
            <a:r>
              <a:rPr lang="zh-CN" altLang="en-US" sz="28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词</a:t>
            </a:r>
            <a:endParaRPr lang="zh-CN" altLang="en-US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1C57697-C501-4943-80FF-2CD33040CCAB}"/>
              </a:ext>
            </a:extLst>
          </p:cNvPr>
          <p:cNvGrpSpPr/>
          <p:nvPr/>
        </p:nvGrpSpPr>
        <p:grpSpPr>
          <a:xfrm>
            <a:off x="8916084" y="3966629"/>
            <a:ext cx="3686742" cy="2184188"/>
            <a:chOff x="9023418" y="3966629"/>
            <a:chExt cx="3686742" cy="2184188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16184C8-A823-491E-8A80-BC42C15B196F}"/>
                </a:ext>
              </a:extLst>
            </p:cNvPr>
            <p:cNvSpPr txBox="1"/>
            <p:nvPr/>
          </p:nvSpPr>
          <p:spPr>
            <a:xfrm>
              <a:off x="9023418" y="3966629"/>
              <a:ext cx="3686742" cy="2184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000" b="1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操作环境：</a:t>
              </a:r>
              <a:endParaRPr lang="en-US" altLang="zh-CN" sz="3000" b="1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endPara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3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jieba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zh-CN" alt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中文分词包</a:t>
              </a:r>
              <a:r>
                <a: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https://timgsa.baidu.com/timg?image&amp;quality=80&amp;size=b9999_10000&amp;sec=1560417645243&amp;di=036a0f8d415c3568ecf0271e36c2a6ee&amp;imgtype=0&amp;src=http%3A%2F%2Fimg.btwedo.com%2Fbccsk_com%2F20181210%2Fa20032001384f42c7f4af8afe8b7b31f1297.png">
              <a:extLst>
                <a:ext uri="{FF2B5EF4-FFF2-40B4-BE49-F238E27FC236}">
                  <a16:creationId xmlns:a16="http://schemas.microsoft.com/office/drawing/2014/main" id="{BF6E9137-AF65-4137-B40D-2BCDAF7976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3418" y="4774609"/>
              <a:ext cx="2599432" cy="838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1300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F6DDD37-86BE-D345-A615-8DBF6C94CA5B}"/>
              </a:ext>
            </a:extLst>
          </p:cNvPr>
          <p:cNvSpPr/>
          <p:nvPr/>
        </p:nvSpPr>
        <p:spPr>
          <a:xfrm>
            <a:off x="0" y="120076"/>
            <a:ext cx="647481" cy="64748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3AE7DEC-35BD-1F4D-970F-C9927B8A41AA}"/>
              </a:ext>
            </a:extLst>
          </p:cNvPr>
          <p:cNvSpPr txBox="1"/>
          <p:nvPr/>
        </p:nvSpPr>
        <p:spPr>
          <a:xfrm>
            <a:off x="668196" y="356386"/>
            <a:ext cx="6074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中国一带一路网</a:t>
            </a:r>
            <a:r>
              <a:rPr kumimoji="0" lang="en-US" altLang="zh-CN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kumimoji="0" lang="zh-CN" altLang="en-US" sz="2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“高层动态”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A35A135B-78BA-46E7-8D85-84D67B085143}"/>
              </a:ext>
            </a:extLst>
          </p:cNvPr>
          <p:cNvSpPr txBox="1"/>
          <p:nvPr/>
        </p:nvSpPr>
        <p:spPr>
          <a:xfrm>
            <a:off x="666711" y="80320"/>
            <a:ext cx="345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 </a:t>
            </a:r>
            <a:r>
              <a:rPr lang="zh-CN" altLang="en-US" dirty="0">
                <a:solidFill>
                  <a:srgbClr val="00549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词频分析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5493"/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840C64-6D01-4FD8-AEF3-B36F22C0F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B48B5-98ED-0343-BC4C-9E84D7D99D19}" type="slidenum">
              <a:rPr kumimoji="1" lang="zh-CN" altLang="en-US" smtClean="0"/>
              <a:t>9</a:t>
            </a:fld>
            <a:endParaRPr kumimoji="1" lang="zh-CN" altLang="en-US"/>
          </a:p>
        </p:txBody>
      </p: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7D258BCF-C76A-4B3D-A999-57E918BF7A5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066800" y="952074"/>
          <a:ext cx="10058400" cy="540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CD4D2AA0-381B-4029-BAA8-145A0BE19242}"/>
              </a:ext>
            </a:extLst>
          </p:cNvPr>
          <p:cNvSpPr/>
          <p:nvPr/>
        </p:nvSpPr>
        <p:spPr>
          <a:xfrm>
            <a:off x="78359" y="6323468"/>
            <a:ext cx="110305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dirty="0"/>
              <a:t>中国一带一路网</a:t>
            </a:r>
            <a:r>
              <a:rPr lang="en-US" altLang="zh-CN" sz="1100" dirty="0"/>
              <a:t>-</a:t>
            </a:r>
            <a:r>
              <a:rPr lang="zh-CN" altLang="en-US" sz="1100" dirty="0"/>
              <a:t>“高层动态”：</a:t>
            </a:r>
            <a:r>
              <a:rPr lang="en-US" altLang="zh-CN" sz="1100" dirty="0">
                <a:hlinkClick r:id="rId4"/>
              </a:rPr>
              <a:t>https://www.yidaiyilu.gov.cn/info/iList.jsp?cat_id=10149</a:t>
            </a:r>
            <a:endParaRPr lang="en-US" altLang="zh-CN" sz="1100" dirty="0"/>
          </a:p>
          <a:p>
            <a:r>
              <a:rPr lang="zh-CN" altLang="en-US" sz="1100" dirty="0"/>
              <a:t>数据结果：</a:t>
            </a:r>
            <a:r>
              <a:rPr lang="en-US" altLang="zh-CN" sz="1100" dirty="0">
                <a:hlinkClick r:id="rId5"/>
              </a:rPr>
              <a:t>https://github.com/nickwu96/big_data_analysis_group3/blob/master/news/20190611%20154754_%E9%AB%98%E5%B1%82%E5%8A%A8%E6%80%81_%E8%AF%8D%E9%A2%91.csv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80478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3006</Words>
  <Application>Microsoft Office PowerPoint</Application>
  <PresentationFormat>宽屏</PresentationFormat>
  <Paragraphs>405</Paragraphs>
  <Slides>37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9" baseType="lpstr">
      <vt:lpstr>等线</vt:lpstr>
      <vt:lpstr>等线 Light</vt:lpstr>
      <vt:lpstr>黑体</vt:lpstr>
      <vt:lpstr>楷体</vt:lpstr>
      <vt:lpstr>宋体</vt:lpstr>
      <vt:lpstr>Microsoft YaHei</vt:lpstr>
      <vt:lpstr>Microsoft YaHei</vt:lpstr>
      <vt:lpstr>Arial</vt:lpstr>
      <vt:lpstr>Comic Sans MS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选用模型简介</vt:lpstr>
      <vt:lpstr>2.LSTM</vt:lpstr>
      <vt:lpstr>model</vt:lpstr>
      <vt:lpstr>Training</vt:lpstr>
      <vt:lpstr>Outcomes</vt:lpstr>
      <vt:lpstr>Conclusion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Enjia</dc:creator>
  <cp:lastModifiedBy>WU Ziyi</cp:lastModifiedBy>
  <cp:revision>245</cp:revision>
  <dcterms:created xsi:type="dcterms:W3CDTF">2019-06-11T14:31:43Z</dcterms:created>
  <dcterms:modified xsi:type="dcterms:W3CDTF">2019-06-15T13:31:50Z</dcterms:modified>
</cp:coreProperties>
</file>